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2.xml" ContentType="application/vnd.openxmlformats-officedocument.presentationml.notesSl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notesSlides/notesSlide3.xml" ContentType="application/vnd.openxmlformats-officedocument.presentationml.notesSlide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notesSlides/notesSlide4.xml" ContentType="application/vnd.openxmlformats-officedocument.presentationml.notesSlide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5"/>
  </p:sldMasterIdLst>
  <p:notesMasterIdLst>
    <p:notesMasterId r:id="rId28"/>
  </p:notesMasterIdLst>
  <p:sldIdLst>
    <p:sldId id="256" r:id="rId6"/>
    <p:sldId id="259" r:id="rId7"/>
    <p:sldId id="396" r:id="rId8"/>
    <p:sldId id="375" r:id="rId9"/>
    <p:sldId id="329" r:id="rId10"/>
    <p:sldId id="367" r:id="rId11"/>
    <p:sldId id="333" r:id="rId12"/>
    <p:sldId id="307" r:id="rId13"/>
    <p:sldId id="416" r:id="rId14"/>
    <p:sldId id="397" r:id="rId15"/>
    <p:sldId id="260" r:id="rId16"/>
    <p:sldId id="269" r:id="rId17"/>
    <p:sldId id="275" r:id="rId18"/>
    <p:sldId id="422" r:id="rId19"/>
    <p:sldId id="420" r:id="rId20"/>
    <p:sldId id="423" r:id="rId21"/>
    <p:sldId id="421" r:id="rId22"/>
    <p:sldId id="424" r:id="rId23"/>
    <p:sldId id="352" r:id="rId24"/>
    <p:sldId id="379" r:id="rId25"/>
    <p:sldId id="261" r:id="rId26"/>
    <p:sldId id="322" r:id="rId27"/>
  </p:sldIdLst>
  <p:sldSz cx="9906000" cy="6858000" type="A4"/>
  <p:notesSz cx="7099300" cy="10234613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7">
          <p15:clr>
            <a:srgbClr val="A4A3A4"/>
          </p15:clr>
        </p15:guide>
        <p15:guide id="2" pos="62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inika" initials="DTS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3C"/>
    <a:srgbClr val="4E5B6F"/>
    <a:srgbClr val="177B57"/>
    <a:srgbClr val="C5E4BA"/>
    <a:srgbClr val="000000"/>
    <a:srgbClr val="4D4D4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3" autoAdjust="0"/>
    <p:restoredTop sz="94706" autoAdjust="0"/>
  </p:normalViewPr>
  <p:slideViewPr>
    <p:cSldViewPr snapToGrid="0" snapToObjects="1" showGuides="1">
      <p:cViewPr varScale="1">
        <p:scale>
          <a:sx n="84" d="100"/>
          <a:sy n="84" d="100"/>
        </p:scale>
        <p:origin x="1277" y="82"/>
      </p:cViewPr>
      <p:guideLst>
        <p:guide orient="horz" pos="4127"/>
        <p:guide pos="62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2250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2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A75A6CE-42F9-4E01-AD14-17456ACECB09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8350"/>
            <a:ext cx="55403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B1C575A-FA3C-4170-BDE2-E20A383993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90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9463" y="768350"/>
            <a:ext cx="55403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24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9463" y="768350"/>
            <a:ext cx="55403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61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39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9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 bwMode="auto">
          <a:xfrm>
            <a:off x="1" y="5505453"/>
            <a:ext cx="9904412" cy="135255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39999">
                <a:schemeClr val="bg2">
                  <a:lumMod val="40000"/>
                  <a:lumOff val="60000"/>
                </a:schemeClr>
              </a:gs>
              <a:gs pos="70000">
                <a:schemeClr val="bg2">
                  <a:lumMod val="20000"/>
                  <a:lumOff val="80000"/>
                </a:schemeClr>
              </a:gs>
              <a:gs pos="100000">
                <a:srgbClr val="FFFFFF"/>
              </a:gs>
            </a:gsLst>
            <a:lin ang="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09" tIns="45709" rIns="45709" bIns="4570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17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508760"/>
            <a:ext cx="8997697" cy="4590288"/>
          </a:xfrm>
        </p:spPr>
        <p:txBody>
          <a:bodyPr lIns="0" tIns="0" rIns="0" bIns="0"/>
          <a:lstStyle>
            <a:lvl1pPr>
              <a:spcBef>
                <a:spcPts val="384"/>
              </a:spcBef>
              <a:defRPr>
                <a:solidFill>
                  <a:schemeClr val="tx1"/>
                </a:solidFill>
              </a:defRPr>
            </a:lvl1pPr>
            <a:lvl2pPr marL="457200" indent="-230400">
              <a:spcBef>
                <a:spcPts val="384"/>
              </a:spcBef>
              <a:defRPr>
                <a:solidFill>
                  <a:schemeClr val="tx1"/>
                </a:solidFill>
              </a:defRPr>
            </a:lvl2pPr>
            <a:lvl3pPr marL="914400" indent="-230400">
              <a:spcBef>
                <a:spcPts val="384"/>
              </a:spcBef>
              <a:defRPr>
                <a:solidFill>
                  <a:schemeClr val="tx1"/>
                </a:solidFill>
              </a:defRPr>
            </a:lvl3pPr>
            <a:lvl4pPr marL="1375200" indent="-234000">
              <a:spcBef>
                <a:spcPts val="384"/>
              </a:spcBef>
              <a:defRPr>
                <a:solidFill>
                  <a:schemeClr val="tx1"/>
                </a:solidFill>
              </a:defRPr>
            </a:lvl4pPr>
            <a:lvl5pPr marL="2059200" indent="-230400">
              <a:spcBef>
                <a:spcPts val="384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508400"/>
            <a:ext cx="8992800" cy="4590000"/>
          </a:xfrm>
          <a:prstGeom prst="rect">
            <a:avLst/>
          </a:prstGeom>
        </p:spPr>
        <p:txBody>
          <a:bodyPr lIns="0" tIns="0" rIns="0" bIns="0"/>
          <a:lstStyle>
            <a:lvl1pPr marL="172800" indent="-172800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tabLst/>
              <a:defRPr b="0"/>
            </a:lvl1pPr>
            <a:lvl2pPr marL="630000" indent="-230400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/>
            </a:lvl2pPr>
            <a:lvl3pPr marL="1076400" indent="-230400">
              <a:spcBef>
                <a:spcPts val="384"/>
              </a:spcBef>
              <a:buClr>
                <a:srgbClr val="009A3C"/>
              </a:buClr>
              <a:defRPr/>
            </a:lvl3pPr>
            <a:lvl4pPr marL="1544400" indent="-230400">
              <a:spcBef>
                <a:spcPts val="384"/>
              </a:spcBef>
              <a:buClr>
                <a:srgbClr val="009A3C"/>
              </a:buClr>
              <a:defRPr/>
            </a:lvl4pPr>
            <a:lvl5pPr marL="2059200" indent="-230400">
              <a:spcBef>
                <a:spcPts val="384"/>
              </a:spcBef>
              <a:buClr>
                <a:srgbClr val="009A3C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1589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259200" y="6674400"/>
            <a:ext cx="190500" cy="127000"/>
          </a:xfrm>
          <a:prstGeom prst="rect">
            <a:avLst/>
          </a:prstGeom>
          <a:noFill/>
          <a:ln/>
          <a:effectLst/>
        </p:spPr>
        <p:txBody>
          <a:bodyPr wrap="non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53E389-1311-4796-9190-1F74A8EADEA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sz="900" dirty="0" smtClean="0">
              <a:latin typeface="Arial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08760"/>
            <a:ext cx="8997697" cy="45902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1" y="3"/>
            <a:ext cx="9001919" cy="1052733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39999">
                <a:schemeClr val="bg2">
                  <a:lumMod val="40000"/>
                  <a:lumOff val="60000"/>
                </a:schemeClr>
              </a:gs>
              <a:gs pos="70000">
                <a:schemeClr val="bg2">
                  <a:lumMod val="20000"/>
                  <a:lumOff val="80000"/>
                </a:schemeClr>
              </a:gs>
              <a:gs pos="100000">
                <a:srgbClr val="FFFFFF"/>
              </a:gs>
            </a:gsLst>
            <a:lin ang="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09" tIns="45709" rIns="45709" bIns="4570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17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2" y="162000"/>
            <a:ext cx="8178730" cy="8316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4" r:id="rId4"/>
    <p:sldLayoutId id="2147483655" r:id="rId5"/>
    <p:sldLayoutId id="2147483659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400" b="1" i="0" kern="1200" noProof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84"/>
        </a:spcBef>
        <a:buClr>
          <a:schemeClr val="tx1"/>
        </a:buClr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384"/>
        </a:spcBef>
        <a:buClr>
          <a:srgbClr val="009A3C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ts val="384"/>
        </a:spcBef>
        <a:buClr>
          <a:srgbClr val="009A3C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2" algn="l" defTabSz="914400" rtl="0" eaLnBrk="1" latinLnBrk="0" hangingPunct="1">
        <a:spcBef>
          <a:spcPts val="384"/>
        </a:spcBef>
        <a:buClr>
          <a:srgbClr val="009A3C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defTabSz="914400" rtl="0" eaLnBrk="1" latinLnBrk="0" hangingPunct="1">
        <a:spcBef>
          <a:spcPts val="384"/>
        </a:spcBef>
        <a:buClr>
          <a:srgbClr val="009A3C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hyperlink" Target="http://www.mg.gov.pl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tags" Target="../tags/tag147.xml"/><Relationship Id="rId7" Type="http://schemas.openxmlformats.org/officeDocument/2006/relationships/slideLayout" Target="../slideLayouts/slideLayout4.xml"/><Relationship Id="rId2" Type="http://schemas.openxmlformats.org/officeDocument/2006/relationships/tags" Target="../tags/tag146.xml"/><Relationship Id="rId1" Type="http://schemas.openxmlformats.org/officeDocument/2006/relationships/vmlDrawing" Target="../drawings/vmlDrawing10.vml"/><Relationship Id="rId6" Type="http://schemas.openxmlformats.org/officeDocument/2006/relationships/tags" Target="../tags/tag150.xml"/><Relationship Id="rId11" Type="http://schemas.openxmlformats.org/officeDocument/2006/relationships/slide" Target="slide21.xml"/><Relationship Id="rId5" Type="http://schemas.openxmlformats.org/officeDocument/2006/relationships/tags" Target="../tags/tag149.xml"/><Relationship Id="rId10" Type="http://schemas.openxmlformats.org/officeDocument/2006/relationships/slide" Target="slide2.xml"/><Relationship Id="rId4" Type="http://schemas.openxmlformats.org/officeDocument/2006/relationships/tags" Target="../tags/tag148.xml"/><Relationship Id="rId9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57.xml"/><Relationship Id="rId13" Type="http://schemas.openxmlformats.org/officeDocument/2006/relationships/tags" Target="../tags/tag162.xml"/><Relationship Id="rId18" Type="http://schemas.openxmlformats.org/officeDocument/2006/relationships/tags" Target="../tags/tag167.xml"/><Relationship Id="rId26" Type="http://schemas.openxmlformats.org/officeDocument/2006/relationships/image" Target="../media/image16.emf"/><Relationship Id="rId3" Type="http://schemas.openxmlformats.org/officeDocument/2006/relationships/tags" Target="../tags/tag152.xml"/><Relationship Id="rId21" Type="http://schemas.openxmlformats.org/officeDocument/2006/relationships/oleObject" Target="../embeddings/oleObject17.bin"/><Relationship Id="rId7" Type="http://schemas.openxmlformats.org/officeDocument/2006/relationships/tags" Target="../tags/tag156.xml"/><Relationship Id="rId12" Type="http://schemas.openxmlformats.org/officeDocument/2006/relationships/tags" Target="../tags/tag161.xml"/><Relationship Id="rId17" Type="http://schemas.openxmlformats.org/officeDocument/2006/relationships/tags" Target="../tags/tag166.xml"/><Relationship Id="rId25" Type="http://schemas.openxmlformats.org/officeDocument/2006/relationships/oleObject" Target="../embeddings/oleObject19.bin"/><Relationship Id="rId2" Type="http://schemas.openxmlformats.org/officeDocument/2006/relationships/tags" Target="../tags/tag151.xml"/><Relationship Id="rId16" Type="http://schemas.openxmlformats.org/officeDocument/2006/relationships/tags" Target="../tags/tag165.xml"/><Relationship Id="rId20" Type="http://schemas.openxmlformats.org/officeDocument/2006/relationships/slideLayout" Target="../slideLayouts/slideLayout4.xml"/><Relationship Id="rId29" Type="http://schemas.openxmlformats.org/officeDocument/2006/relationships/oleObject" Target="../embeddings/oleObject21.bin"/><Relationship Id="rId1" Type="http://schemas.openxmlformats.org/officeDocument/2006/relationships/vmlDrawing" Target="../drawings/vmlDrawing11.vml"/><Relationship Id="rId6" Type="http://schemas.openxmlformats.org/officeDocument/2006/relationships/tags" Target="../tags/tag155.xml"/><Relationship Id="rId11" Type="http://schemas.openxmlformats.org/officeDocument/2006/relationships/tags" Target="../tags/tag160.xml"/><Relationship Id="rId24" Type="http://schemas.openxmlformats.org/officeDocument/2006/relationships/image" Target="../media/image15.emf"/><Relationship Id="rId5" Type="http://schemas.openxmlformats.org/officeDocument/2006/relationships/tags" Target="../tags/tag154.xml"/><Relationship Id="rId15" Type="http://schemas.openxmlformats.org/officeDocument/2006/relationships/tags" Target="../tags/tag164.xml"/><Relationship Id="rId23" Type="http://schemas.openxmlformats.org/officeDocument/2006/relationships/oleObject" Target="../embeddings/oleObject18.bin"/><Relationship Id="rId28" Type="http://schemas.openxmlformats.org/officeDocument/2006/relationships/image" Target="../media/image17.emf"/><Relationship Id="rId10" Type="http://schemas.openxmlformats.org/officeDocument/2006/relationships/tags" Target="../tags/tag159.xml"/><Relationship Id="rId19" Type="http://schemas.openxmlformats.org/officeDocument/2006/relationships/tags" Target="../tags/tag168.xml"/><Relationship Id="rId4" Type="http://schemas.openxmlformats.org/officeDocument/2006/relationships/tags" Target="../tags/tag153.xml"/><Relationship Id="rId9" Type="http://schemas.openxmlformats.org/officeDocument/2006/relationships/tags" Target="../tags/tag158.xml"/><Relationship Id="rId14" Type="http://schemas.openxmlformats.org/officeDocument/2006/relationships/tags" Target="../tags/tag163.xml"/><Relationship Id="rId22" Type="http://schemas.openxmlformats.org/officeDocument/2006/relationships/image" Target="../media/image1.emf"/><Relationship Id="rId27" Type="http://schemas.openxmlformats.org/officeDocument/2006/relationships/oleObject" Target="../embeddings/oleObject20.bin"/><Relationship Id="rId30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13" Type="http://schemas.openxmlformats.org/officeDocument/2006/relationships/tags" Target="../tags/tag180.xml"/><Relationship Id="rId18" Type="http://schemas.openxmlformats.org/officeDocument/2006/relationships/tags" Target="../tags/tag185.xml"/><Relationship Id="rId26" Type="http://schemas.openxmlformats.org/officeDocument/2006/relationships/oleObject" Target="../embeddings/oleObject23.bin"/><Relationship Id="rId3" Type="http://schemas.openxmlformats.org/officeDocument/2006/relationships/tags" Target="../tags/tag170.xml"/><Relationship Id="rId21" Type="http://schemas.openxmlformats.org/officeDocument/2006/relationships/tags" Target="../tags/tag188.xml"/><Relationship Id="rId7" Type="http://schemas.openxmlformats.org/officeDocument/2006/relationships/tags" Target="../tags/tag174.xml"/><Relationship Id="rId12" Type="http://schemas.openxmlformats.org/officeDocument/2006/relationships/tags" Target="../tags/tag179.xml"/><Relationship Id="rId17" Type="http://schemas.openxmlformats.org/officeDocument/2006/relationships/tags" Target="../tags/tag184.xml"/><Relationship Id="rId25" Type="http://schemas.openxmlformats.org/officeDocument/2006/relationships/image" Target="../media/image2.emf"/><Relationship Id="rId33" Type="http://schemas.openxmlformats.org/officeDocument/2006/relationships/image" Target="../media/image22.emf"/><Relationship Id="rId2" Type="http://schemas.openxmlformats.org/officeDocument/2006/relationships/tags" Target="../tags/tag169.xml"/><Relationship Id="rId16" Type="http://schemas.openxmlformats.org/officeDocument/2006/relationships/tags" Target="../tags/tag183.xml"/><Relationship Id="rId20" Type="http://schemas.openxmlformats.org/officeDocument/2006/relationships/tags" Target="../tags/tag187.xml"/><Relationship Id="rId29" Type="http://schemas.openxmlformats.org/officeDocument/2006/relationships/image" Target="../media/image20.emf"/><Relationship Id="rId1" Type="http://schemas.openxmlformats.org/officeDocument/2006/relationships/vmlDrawing" Target="../drawings/vmlDrawing12.vml"/><Relationship Id="rId6" Type="http://schemas.openxmlformats.org/officeDocument/2006/relationships/tags" Target="../tags/tag173.xml"/><Relationship Id="rId11" Type="http://schemas.openxmlformats.org/officeDocument/2006/relationships/tags" Target="../tags/tag178.xml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26.bin"/><Relationship Id="rId5" Type="http://schemas.openxmlformats.org/officeDocument/2006/relationships/tags" Target="../tags/tag172.xml"/><Relationship Id="rId15" Type="http://schemas.openxmlformats.org/officeDocument/2006/relationships/tags" Target="../tags/tag182.xml"/><Relationship Id="rId23" Type="http://schemas.openxmlformats.org/officeDocument/2006/relationships/slideLayout" Target="../slideLayouts/slideLayout4.xml"/><Relationship Id="rId28" Type="http://schemas.openxmlformats.org/officeDocument/2006/relationships/oleObject" Target="../embeddings/oleObject24.bin"/><Relationship Id="rId10" Type="http://schemas.openxmlformats.org/officeDocument/2006/relationships/tags" Target="../tags/tag177.xml"/><Relationship Id="rId19" Type="http://schemas.openxmlformats.org/officeDocument/2006/relationships/tags" Target="../tags/tag186.xml"/><Relationship Id="rId31" Type="http://schemas.openxmlformats.org/officeDocument/2006/relationships/image" Target="../media/image21.emf"/><Relationship Id="rId4" Type="http://schemas.openxmlformats.org/officeDocument/2006/relationships/tags" Target="../tags/tag171.xml"/><Relationship Id="rId9" Type="http://schemas.openxmlformats.org/officeDocument/2006/relationships/tags" Target="../tags/tag176.xml"/><Relationship Id="rId14" Type="http://schemas.openxmlformats.org/officeDocument/2006/relationships/tags" Target="../tags/tag181.xml"/><Relationship Id="rId22" Type="http://schemas.openxmlformats.org/officeDocument/2006/relationships/tags" Target="../tags/tag189.xml"/><Relationship Id="rId27" Type="http://schemas.openxmlformats.org/officeDocument/2006/relationships/image" Target="../media/image19.emf"/><Relationship Id="rId30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96.xml"/><Relationship Id="rId13" Type="http://schemas.openxmlformats.org/officeDocument/2006/relationships/tags" Target="../tags/tag201.xml"/><Relationship Id="rId18" Type="http://schemas.openxmlformats.org/officeDocument/2006/relationships/tags" Target="../tags/tag206.xml"/><Relationship Id="rId26" Type="http://schemas.openxmlformats.org/officeDocument/2006/relationships/image" Target="../media/image1.emf"/><Relationship Id="rId3" Type="http://schemas.openxmlformats.org/officeDocument/2006/relationships/tags" Target="../tags/tag191.xml"/><Relationship Id="rId21" Type="http://schemas.openxmlformats.org/officeDocument/2006/relationships/tags" Target="../tags/tag209.xml"/><Relationship Id="rId7" Type="http://schemas.openxmlformats.org/officeDocument/2006/relationships/tags" Target="../tags/tag195.xml"/><Relationship Id="rId12" Type="http://schemas.openxmlformats.org/officeDocument/2006/relationships/tags" Target="../tags/tag200.xml"/><Relationship Id="rId17" Type="http://schemas.openxmlformats.org/officeDocument/2006/relationships/tags" Target="../tags/tag205.xml"/><Relationship Id="rId25" Type="http://schemas.openxmlformats.org/officeDocument/2006/relationships/oleObject" Target="../embeddings/oleObject27.bin"/><Relationship Id="rId2" Type="http://schemas.openxmlformats.org/officeDocument/2006/relationships/tags" Target="../tags/tag190.xml"/><Relationship Id="rId16" Type="http://schemas.openxmlformats.org/officeDocument/2006/relationships/tags" Target="../tags/tag204.xml"/><Relationship Id="rId20" Type="http://schemas.openxmlformats.org/officeDocument/2006/relationships/tags" Target="../tags/tag208.xml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13.vml"/><Relationship Id="rId6" Type="http://schemas.openxmlformats.org/officeDocument/2006/relationships/tags" Target="../tags/tag194.xml"/><Relationship Id="rId11" Type="http://schemas.openxmlformats.org/officeDocument/2006/relationships/tags" Target="../tags/tag199.xml"/><Relationship Id="rId24" Type="http://schemas.openxmlformats.org/officeDocument/2006/relationships/notesSlide" Target="../notesSlides/notesSlide3.xml"/><Relationship Id="rId5" Type="http://schemas.openxmlformats.org/officeDocument/2006/relationships/tags" Target="../tags/tag193.xml"/><Relationship Id="rId15" Type="http://schemas.openxmlformats.org/officeDocument/2006/relationships/tags" Target="../tags/tag203.xml"/><Relationship Id="rId23" Type="http://schemas.openxmlformats.org/officeDocument/2006/relationships/slideLayout" Target="../slideLayouts/slideLayout4.xml"/><Relationship Id="rId28" Type="http://schemas.openxmlformats.org/officeDocument/2006/relationships/image" Target="../media/image23.emf"/><Relationship Id="rId10" Type="http://schemas.openxmlformats.org/officeDocument/2006/relationships/tags" Target="../tags/tag198.xml"/><Relationship Id="rId19" Type="http://schemas.openxmlformats.org/officeDocument/2006/relationships/tags" Target="../tags/tag207.xml"/><Relationship Id="rId4" Type="http://schemas.openxmlformats.org/officeDocument/2006/relationships/tags" Target="../tags/tag192.xml"/><Relationship Id="rId9" Type="http://schemas.openxmlformats.org/officeDocument/2006/relationships/tags" Target="../tags/tag197.xml"/><Relationship Id="rId14" Type="http://schemas.openxmlformats.org/officeDocument/2006/relationships/tags" Target="../tags/tag202.xml"/><Relationship Id="rId22" Type="http://schemas.openxmlformats.org/officeDocument/2006/relationships/tags" Target="../tags/tag210.xml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2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17.xml"/><Relationship Id="rId13" Type="http://schemas.openxmlformats.org/officeDocument/2006/relationships/tags" Target="../tags/tag222.xml"/><Relationship Id="rId18" Type="http://schemas.openxmlformats.org/officeDocument/2006/relationships/tags" Target="../tags/tag227.xml"/><Relationship Id="rId26" Type="http://schemas.openxmlformats.org/officeDocument/2006/relationships/oleObject" Target="../embeddings/oleObject30.bin"/><Relationship Id="rId3" Type="http://schemas.openxmlformats.org/officeDocument/2006/relationships/tags" Target="../tags/tag212.xml"/><Relationship Id="rId21" Type="http://schemas.openxmlformats.org/officeDocument/2006/relationships/tags" Target="../tags/tag230.xml"/><Relationship Id="rId7" Type="http://schemas.openxmlformats.org/officeDocument/2006/relationships/tags" Target="../tags/tag216.xml"/><Relationship Id="rId12" Type="http://schemas.openxmlformats.org/officeDocument/2006/relationships/tags" Target="../tags/tag221.xml"/><Relationship Id="rId17" Type="http://schemas.openxmlformats.org/officeDocument/2006/relationships/tags" Target="../tags/tag226.xml"/><Relationship Id="rId25" Type="http://schemas.openxmlformats.org/officeDocument/2006/relationships/notesSlide" Target="../notesSlides/notesSlide4.xml"/><Relationship Id="rId2" Type="http://schemas.openxmlformats.org/officeDocument/2006/relationships/tags" Target="../tags/tag211.xml"/><Relationship Id="rId16" Type="http://schemas.openxmlformats.org/officeDocument/2006/relationships/tags" Target="../tags/tag225.xml"/><Relationship Id="rId20" Type="http://schemas.openxmlformats.org/officeDocument/2006/relationships/tags" Target="../tags/tag229.xml"/><Relationship Id="rId29" Type="http://schemas.openxmlformats.org/officeDocument/2006/relationships/image" Target="../media/image25.emf"/><Relationship Id="rId1" Type="http://schemas.openxmlformats.org/officeDocument/2006/relationships/vmlDrawing" Target="../drawings/vmlDrawing14.vml"/><Relationship Id="rId6" Type="http://schemas.openxmlformats.org/officeDocument/2006/relationships/tags" Target="../tags/tag215.xml"/><Relationship Id="rId11" Type="http://schemas.openxmlformats.org/officeDocument/2006/relationships/tags" Target="../tags/tag220.xml"/><Relationship Id="rId24" Type="http://schemas.openxmlformats.org/officeDocument/2006/relationships/slideLayout" Target="../slideLayouts/slideLayout4.xml"/><Relationship Id="rId5" Type="http://schemas.openxmlformats.org/officeDocument/2006/relationships/tags" Target="../tags/tag214.xml"/><Relationship Id="rId15" Type="http://schemas.openxmlformats.org/officeDocument/2006/relationships/tags" Target="../tags/tag224.xml"/><Relationship Id="rId23" Type="http://schemas.openxmlformats.org/officeDocument/2006/relationships/tags" Target="../tags/tag232.xml"/><Relationship Id="rId28" Type="http://schemas.openxmlformats.org/officeDocument/2006/relationships/oleObject" Target="../embeddings/oleObject31.bin"/><Relationship Id="rId10" Type="http://schemas.openxmlformats.org/officeDocument/2006/relationships/tags" Target="../tags/tag219.xml"/><Relationship Id="rId19" Type="http://schemas.openxmlformats.org/officeDocument/2006/relationships/tags" Target="../tags/tag228.xml"/><Relationship Id="rId4" Type="http://schemas.openxmlformats.org/officeDocument/2006/relationships/tags" Target="../tags/tag213.xml"/><Relationship Id="rId9" Type="http://schemas.openxmlformats.org/officeDocument/2006/relationships/tags" Target="../tags/tag218.xml"/><Relationship Id="rId14" Type="http://schemas.openxmlformats.org/officeDocument/2006/relationships/tags" Target="../tags/tag223.xml"/><Relationship Id="rId22" Type="http://schemas.openxmlformats.org/officeDocument/2006/relationships/tags" Target="../tags/tag231.xml"/><Relationship Id="rId27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6.xml"/><Relationship Id="rId7" Type="http://schemas.openxmlformats.org/officeDocument/2006/relationships/slideLayout" Target="../slideLayouts/slideLayout4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slide" Target="slide21.xml"/><Relationship Id="rId5" Type="http://schemas.openxmlformats.org/officeDocument/2006/relationships/tags" Target="../tags/tag8.xml"/><Relationship Id="rId10" Type="http://schemas.openxmlformats.org/officeDocument/2006/relationships/slide" Target="slide11.xml"/><Relationship Id="rId4" Type="http://schemas.openxmlformats.org/officeDocument/2006/relationships/tags" Target="../tags/tag7.xml"/><Relationship Id="rId9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tags" Target="../tags/tag234.xml"/><Relationship Id="rId7" Type="http://schemas.openxmlformats.org/officeDocument/2006/relationships/slideLayout" Target="../slideLayouts/slideLayout4.xml"/><Relationship Id="rId2" Type="http://schemas.openxmlformats.org/officeDocument/2006/relationships/tags" Target="../tags/tag233.xml"/><Relationship Id="rId1" Type="http://schemas.openxmlformats.org/officeDocument/2006/relationships/vmlDrawing" Target="../drawings/vmlDrawing15.vml"/><Relationship Id="rId6" Type="http://schemas.openxmlformats.org/officeDocument/2006/relationships/tags" Target="../tags/tag237.xml"/><Relationship Id="rId11" Type="http://schemas.openxmlformats.org/officeDocument/2006/relationships/slide" Target="slide11.xml"/><Relationship Id="rId5" Type="http://schemas.openxmlformats.org/officeDocument/2006/relationships/tags" Target="../tags/tag236.xml"/><Relationship Id="rId10" Type="http://schemas.openxmlformats.org/officeDocument/2006/relationships/slide" Target="slide2.xml"/><Relationship Id="rId4" Type="http://schemas.openxmlformats.org/officeDocument/2006/relationships/tags" Target="../tags/tag235.xml"/><Relationship Id="rId9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tags" Target="../tags/tag21.xml"/><Relationship Id="rId18" Type="http://schemas.openxmlformats.org/officeDocument/2006/relationships/image" Target="../media/image2.emf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17" Type="http://schemas.openxmlformats.org/officeDocument/2006/relationships/oleObject" Target="../embeddings/oleObject4.bin"/><Relationship Id="rId2" Type="http://schemas.openxmlformats.org/officeDocument/2006/relationships/tags" Target="../tags/tag10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5" Type="http://schemas.openxmlformats.org/officeDocument/2006/relationships/tags" Target="../tags/tag13.xml"/><Relationship Id="rId15" Type="http://schemas.openxmlformats.org/officeDocument/2006/relationships/tags" Target="../tags/tag23.xml"/><Relationship Id="rId10" Type="http://schemas.openxmlformats.org/officeDocument/2006/relationships/tags" Target="../tags/tag18.xml"/><Relationship Id="rId19" Type="http://schemas.openxmlformats.org/officeDocument/2006/relationships/oleObject" Target="../embeddings/oleObject5.bin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tags" Target="../tags/tag2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35.xml"/><Relationship Id="rId18" Type="http://schemas.openxmlformats.org/officeDocument/2006/relationships/tags" Target="../tags/tag40.xml"/><Relationship Id="rId26" Type="http://schemas.openxmlformats.org/officeDocument/2006/relationships/tags" Target="../tags/tag48.xml"/><Relationship Id="rId39" Type="http://schemas.openxmlformats.org/officeDocument/2006/relationships/tags" Target="../tags/tag61.xml"/><Relationship Id="rId21" Type="http://schemas.openxmlformats.org/officeDocument/2006/relationships/tags" Target="../tags/tag43.xml"/><Relationship Id="rId34" Type="http://schemas.openxmlformats.org/officeDocument/2006/relationships/tags" Target="../tags/tag56.xml"/><Relationship Id="rId42" Type="http://schemas.openxmlformats.org/officeDocument/2006/relationships/tags" Target="../tags/tag64.xml"/><Relationship Id="rId47" Type="http://schemas.openxmlformats.org/officeDocument/2006/relationships/tags" Target="../tags/tag69.xml"/><Relationship Id="rId50" Type="http://schemas.openxmlformats.org/officeDocument/2006/relationships/tags" Target="../tags/tag72.xml"/><Relationship Id="rId55" Type="http://schemas.openxmlformats.org/officeDocument/2006/relationships/oleObject" Target="../embeddings/oleObject6.bin"/><Relationship Id="rId7" Type="http://schemas.openxmlformats.org/officeDocument/2006/relationships/tags" Target="../tags/tag29.xml"/><Relationship Id="rId12" Type="http://schemas.openxmlformats.org/officeDocument/2006/relationships/tags" Target="../tags/tag34.xml"/><Relationship Id="rId17" Type="http://schemas.openxmlformats.org/officeDocument/2006/relationships/tags" Target="../tags/tag39.xml"/><Relationship Id="rId25" Type="http://schemas.openxmlformats.org/officeDocument/2006/relationships/tags" Target="../tags/tag47.xml"/><Relationship Id="rId33" Type="http://schemas.openxmlformats.org/officeDocument/2006/relationships/tags" Target="../tags/tag55.xml"/><Relationship Id="rId38" Type="http://schemas.openxmlformats.org/officeDocument/2006/relationships/tags" Target="../tags/tag60.xml"/><Relationship Id="rId46" Type="http://schemas.openxmlformats.org/officeDocument/2006/relationships/tags" Target="../tags/tag68.xml"/><Relationship Id="rId59" Type="http://schemas.openxmlformats.org/officeDocument/2006/relationships/oleObject" Target="../embeddings/oleObject8.bin"/><Relationship Id="rId2" Type="http://schemas.openxmlformats.org/officeDocument/2006/relationships/tags" Target="../tags/tag24.xml"/><Relationship Id="rId16" Type="http://schemas.openxmlformats.org/officeDocument/2006/relationships/tags" Target="../tags/tag38.xml"/><Relationship Id="rId20" Type="http://schemas.openxmlformats.org/officeDocument/2006/relationships/tags" Target="../tags/tag42.xml"/><Relationship Id="rId29" Type="http://schemas.openxmlformats.org/officeDocument/2006/relationships/tags" Target="../tags/tag51.xml"/><Relationship Id="rId41" Type="http://schemas.openxmlformats.org/officeDocument/2006/relationships/tags" Target="../tags/tag63.xml"/><Relationship Id="rId54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tags" Target="../tags/tag28.xml"/><Relationship Id="rId11" Type="http://schemas.openxmlformats.org/officeDocument/2006/relationships/tags" Target="../tags/tag33.xml"/><Relationship Id="rId24" Type="http://schemas.openxmlformats.org/officeDocument/2006/relationships/tags" Target="../tags/tag46.xml"/><Relationship Id="rId32" Type="http://schemas.openxmlformats.org/officeDocument/2006/relationships/tags" Target="../tags/tag54.xml"/><Relationship Id="rId37" Type="http://schemas.openxmlformats.org/officeDocument/2006/relationships/tags" Target="../tags/tag59.xml"/><Relationship Id="rId40" Type="http://schemas.openxmlformats.org/officeDocument/2006/relationships/tags" Target="../tags/tag62.xml"/><Relationship Id="rId45" Type="http://schemas.openxmlformats.org/officeDocument/2006/relationships/tags" Target="../tags/tag67.xml"/><Relationship Id="rId53" Type="http://schemas.openxmlformats.org/officeDocument/2006/relationships/tags" Target="../tags/tag75.xml"/><Relationship Id="rId58" Type="http://schemas.openxmlformats.org/officeDocument/2006/relationships/image" Target="../media/image5.emf"/><Relationship Id="rId5" Type="http://schemas.openxmlformats.org/officeDocument/2006/relationships/tags" Target="../tags/tag27.xml"/><Relationship Id="rId15" Type="http://schemas.openxmlformats.org/officeDocument/2006/relationships/tags" Target="../tags/tag37.xml"/><Relationship Id="rId23" Type="http://schemas.openxmlformats.org/officeDocument/2006/relationships/tags" Target="../tags/tag45.xml"/><Relationship Id="rId28" Type="http://schemas.openxmlformats.org/officeDocument/2006/relationships/tags" Target="../tags/tag50.xml"/><Relationship Id="rId36" Type="http://schemas.openxmlformats.org/officeDocument/2006/relationships/tags" Target="../tags/tag58.xml"/><Relationship Id="rId49" Type="http://schemas.openxmlformats.org/officeDocument/2006/relationships/tags" Target="../tags/tag71.xml"/><Relationship Id="rId57" Type="http://schemas.openxmlformats.org/officeDocument/2006/relationships/oleObject" Target="../embeddings/oleObject7.bin"/><Relationship Id="rId10" Type="http://schemas.openxmlformats.org/officeDocument/2006/relationships/tags" Target="../tags/tag32.xml"/><Relationship Id="rId19" Type="http://schemas.openxmlformats.org/officeDocument/2006/relationships/tags" Target="../tags/tag41.xml"/><Relationship Id="rId31" Type="http://schemas.openxmlformats.org/officeDocument/2006/relationships/tags" Target="../tags/tag53.xml"/><Relationship Id="rId44" Type="http://schemas.openxmlformats.org/officeDocument/2006/relationships/tags" Target="../tags/tag66.xml"/><Relationship Id="rId52" Type="http://schemas.openxmlformats.org/officeDocument/2006/relationships/tags" Target="../tags/tag74.xml"/><Relationship Id="rId60" Type="http://schemas.openxmlformats.org/officeDocument/2006/relationships/image" Target="../media/image6.emf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tags" Target="../tags/tag36.xml"/><Relationship Id="rId22" Type="http://schemas.openxmlformats.org/officeDocument/2006/relationships/tags" Target="../tags/tag44.xml"/><Relationship Id="rId27" Type="http://schemas.openxmlformats.org/officeDocument/2006/relationships/tags" Target="../tags/tag49.xml"/><Relationship Id="rId30" Type="http://schemas.openxmlformats.org/officeDocument/2006/relationships/tags" Target="../tags/tag52.xml"/><Relationship Id="rId35" Type="http://schemas.openxmlformats.org/officeDocument/2006/relationships/tags" Target="../tags/tag57.xml"/><Relationship Id="rId43" Type="http://schemas.openxmlformats.org/officeDocument/2006/relationships/tags" Target="../tags/tag65.xml"/><Relationship Id="rId48" Type="http://schemas.openxmlformats.org/officeDocument/2006/relationships/tags" Target="../tags/tag70.xml"/><Relationship Id="rId56" Type="http://schemas.openxmlformats.org/officeDocument/2006/relationships/image" Target="../media/image2.emf"/><Relationship Id="rId8" Type="http://schemas.openxmlformats.org/officeDocument/2006/relationships/tags" Target="../tags/tag30.xml"/><Relationship Id="rId51" Type="http://schemas.openxmlformats.org/officeDocument/2006/relationships/tags" Target="../tags/tag73.xml"/><Relationship Id="rId3" Type="http://schemas.openxmlformats.org/officeDocument/2006/relationships/tags" Target="../tags/tag2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13" Type="http://schemas.openxmlformats.org/officeDocument/2006/relationships/tags" Target="../tags/tag87.xml"/><Relationship Id="rId18" Type="http://schemas.openxmlformats.org/officeDocument/2006/relationships/tags" Target="../tags/tag92.xml"/><Relationship Id="rId26" Type="http://schemas.openxmlformats.org/officeDocument/2006/relationships/tags" Target="../tags/tag100.xml"/><Relationship Id="rId3" Type="http://schemas.openxmlformats.org/officeDocument/2006/relationships/tags" Target="../tags/tag77.xml"/><Relationship Id="rId21" Type="http://schemas.openxmlformats.org/officeDocument/2006/relationships/tags" Target="../tags/tag95.xml"/><Relationship Id="rId34" Type="http://schemas.openxmlformats.org/officeDocument/2006/relationships/image" Target="../media/image7.emf"/><Relationship Id="rId7" Type="http://schemas.openxmlformats.org/officeDocument/2006/relationships/tags" Target="../tags/tag81.xml"/><Relationship Id="rId12" Type="http://schemas.openxmlformats.org/officeDocument/2006/relationships/tags" Target="../tags/tag86.xml"/><Relationship Id="rId17" Type="http://schemas.openxmlformats.org/officeDocument/2006/relationships/tags" Target="../tags/tag91.xml"/><Relationship Id="rId25" Type="http://schemas.openxmlformats.org/officeDocument/2006/relationships/tags" Target="../tags/tag99.xml"/><Relationship Id="rId33" Type="http://schemas.openxmlformats.org/officeDocument/2006/relationships/oleObject" Target="../embeddings/oleObject10.bin"/><Relationship Id="rId2" Type="http://schemas.openxmlformats.org/officeDocument/2006/relationships/tags" Target="../tags/tag76.xml"/><Relationship Id="rId16" Type="http://schemas.openxmlformats.org/officeDocument/2006/relationships/tags" Target="../tags/tag90.xml"/><Relationship Id="rId20" Type="http://schemas.openxmlformats.org/officeDocument/2006/relationships/tags" Target="../tags/tag94.xml"/><Relationship Id="rId29" Type="http://schemas.openxmlformats.org/officeDocument/2006/relationships/tags" Target="../tags/tag103.xml"/><Relationship Id="rId1" Type="http://schemas.openxmlformats.org/officeDocument/2006/relationships/vmlDrawing" Target="../drawings/vmlDrawing6.vml"/><Relationship Id="rId6" Type="http://schemas.openxmlformats.org/officeDocument/2006/relationships/tags" Target="../tags/tag80.xml"/><Relationship Id="rId11" Type="http://schemas.openxmlformats.org/officeDocument/2006/relationships/tags" Target="../tags/tag85.xml"/><Relationship Id="rId24" Type="http://schemas.openxmlformats.org/officeDocument/2006/relationships/tags" Target="../tags/tag98.xml"/><Relationship Id="rId32" Type="http://schemas.openxmlformats.org/officeDocument/2006/relationships/image" Target="../media/image2.emf"/><Relationship Id="rId5" Type="http://schemas.openxmlformats.org/officeDocument/2006/relationships/tags" Target="../tags/tag79.xml"/><Relationship Id="rId15" Type="http://schemas.openxmlformats.org/officeDocument/2006/relationships/tags" Target="../tags/tag89.xml"/><Relationship Id="rId23" Type="http://schemas.openxmlformats.org/officeDocument/2006/relationships/tags" Target="../tags/tag97.xml"/><Relationship Id="rId28" Type="http://schemas.openxmlformats.org/officeDocument/2006/relationships/tags" Target="../tags/tag102.xml"/><Relationship Id="rId10" Type="http://schemas.openxmlformats.org/officeDocument/2006/relationships/tags" Target="../tags/tag84.xml"/><Relationship Id="rId19" Type="http://schemas.openxmlformats.org/officeDocument/2006/relationships/tags" Target="../tags/tag93.xml"/><Relationship Id="rId31" Type="http://schemas.openxmlformats.org/officeDocument/2006/relationships/oleObject" Target="../embeddings/oleObject9.bin"/><Relationship Id="rId4" Type="http://schemas.openxmlformats.org/officeDocument/2006/relationships/tags" Target="../tags/tag78.xml"/><Relationship Id="rId9" Type="http://schemas.openxmlformats.org/officeDocument/2006/relationships/tags" Target="../tags/tag83.xml"/><Relationship Id="rId14" Type="http://schemas.openxmlformats.org/officeDocument/2006/relationships/tags" Target="../tags/tag88.xml"/><Relationship Id="rId22" Type="http://schemas.openxmlformats.org/officeDocument/2006/relationships/tags" Target="../tags/tag96.xml"/><Relationship Id="rId27" Type="http://schemas.openxmlformats.org/officeDocument/2006/relationships/tags" Target="../tags/tag101.xml"/><Relationship Id="rId30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tags" Target="../tags/tag115.xml"/><Relationship Id="rId18" Type="http://schemas.openxmlformats.org/officeDocument/2006/relationships/tags" Target="../tags/tag120.xml"/><Relationship Id="rId26" Type="http://schemas.openxmlformats.org/officeDocument/2006/relationships/tags" Target="../tags/tag128.xml"/><Relationship Id="rId3" Type="http://schemas.openxmlformats.org/officeDocument/2006/relationships/tags" Target="../tags/tag105.xml"/><Relationship Id="rId21" Type="http://schemas.openxmlformats.org/officeDocument/2006/relationships/tags" Target="../tags/tag123.xml"/><Relationship Id="rId34" Type="http://schemas.openxmlformats.org/officeDocument/2006/relationships/oleObject" Target="../embeddings/oleObject12.bin"/><Relationship Id="rId7" Type="http://schemas.openxmlformats.org/officeDocument/2006/relationships/tags" Target="../tags/tag109.xml"/><Relationship Id="rId12" Type="http://schemas.openxmlformats.org/officeDocument/2006/relationships/tags" Target="../tags/tag114.xml"/><Relationship Id="rId17" Type="http://schemas.openxmlformats.org/officeDocument/2006/relationships/tags" Target="../tags/tag119.xml"/><Relationship Id="rId25" Type="http://schemas.openxmlformats.org/officeDocument/2006/relationships/tags" Target="../tags/tag127.xml"/><Relationship Id="rId33" Type="http://schemas.openxmlformats.org/officeDocument/2006/relationships/image" Target="../media/image2.emf"/><Relationship Id="rId2" Type="http://schemas.openxmlformats.org/officeDocument/2006/relationships/tags" Target="../tags/tag104.xml"/><Relationship Id="rId16" Type="http://schemas.openxmlformats.org/officeDocument/2006/relationships/tags" Target="../tags/tag118.xml"/><Relationship Id="rId20" Type="http://schemas.openxmlformats.org/officeDocument/2006/relationships/tags" Target="../tags/tag122.xml"/><Relationship Id="rId29" Type="http://schemas.openxmlformats.org/officeDocument/2006/relationships/tags" Target="../tags/tag131.xml"/><Relationship Id="rId1" Type="http://schemas.openxmlformats.org/officeDocument/2006/relationships/vmlDrawing" Target="../drawings/vmlDrawing7.v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24" Type="http://schemas.openxmlformats.org/officeDocument/2006/relationships/tags" Target="../tags/tag126.xml"/><Relationship Id="rId32" Type="http://schemas.openxmlformats.org/officeDocument/2006/relationships/oleObject" Target="../embeddings/oleObject11.bin"/><Relationship Id="rId5" Type="http://schemas.openxmlformats.org/officeDocument/2006/relationships/tags" Target="../tags/tag107.xml"/><Relationship Id="rId15" Type="http://schemas.openxmlformats.org/officeDocument/2006/relationships/tags" Target="../tags/tag117.xml"/><Relationship Id="rId23" Type="http://schemas.openxmlformats.org/officeDocument/2006/relationships/tags" Target="../tags/tag125.xml"/><Relationship Id="rId28" Type="http://schemas.openxmlformats.org/officeDocument/2006/relationships/tags" Target="../tags/tag130.xml"/><Relationship Id="rId10" Type="http://schemas.openxmlformats.org/officeDocument/2006/relationships/tags" Target="../tags/tag112.xml"/><Relationship Id="rId19" Type="http://schemas.openxmlformats.org/officeDocument/2006/relationships/tags" Target="../tags/tag121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106.xml"/><Relationship Id="rId9" Type="http://schemas.openxmlformats.org/officeDocument/2006/relationships/tags" Target="../tags/tag111.xml"/><Relationship Id="rId14" Type="http://schemas.openxmlformats.org/officeDocument/2006/relationships/tags" Target="../tags/tag116.xml"/><Relationship Id="rId22" Type="http://schemas.openxmlformats.org/officeDocument/2006/relationships/tags" Target="../tags/tag124.xml"/><Relationship Id="rId27" Type="http://schemas.openxmlformats.org/officeDocument/2006/relationships/tags" Target="../tags/tag129.xml"/><Relationship Id="rId30" Type="http://schemas.openxmlformats.org/officeDocument/2006/relationships/tags" Target="../tags/tag132.xml"/><Relationship Id="rId35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10.emf"/><Relationship Id="rId3" Type="http://schemas.openxmlformats.org/officeDocument/2006/relationships/tags" Target="../tags/tag134.xml"/><Relationship Id="rId21" Type="http://schemas.openxmlformats.org/officeDocument/2006/relationships/image" Target="../media/image13.png"/><Relationship Id="rId7" Type="http://schemas.openxmlformats.org/officeDocument/2006/relationships/tags" Target="../tags/tag138.xml"/><Relationship Id="rId12" Type="http://schemas.openxmlformats.org/officeDocument/2006/relationships/tags" Target="../tags/tag143.xml"/><Relationship Id="rId17" Type="http://schemas.openxmlformats.org/officeDocument/2006/relationships/image" Target="../media/image9.emf"/><Relationship Id="rId2" Type="http://schemas.openxmlformats.org/officeDocument/2006/relationships/tags" Target="../tags/tag133.xml"/><Relationship Id="rId16" Type="http://schemas.openxmlformats.org/officeDocument/2006/relationships/oleObject" Target="../embeddings/oleObject14.bin"/><Relationship Id="rId20" Type="http://schemas.openxmlformats.org/officeDocument/2006/relationships/image" Target="../media/image12.emf"/><Relationship Id="rId1" Type="http://schemas.openxmlformats.org/officeDocument/2006/relationships/vmlDrawing" Target="../drawings/vmlDrawing8.vml"/><Relationship Id="rId6" Type="http://schemas.openxmlformats.org/officeDocument/2006/relationships/tags" Target="../tags/tag137.xml"/><Relationship Id="rId11" Type="http://schemas.openxmlformats.org/officeDocument/2006/relationships/tags" Target="../tags/tag142.xml"/><Relationship Id="rId5" Type="http://schemas.openxmlformats.org/officeDocument/2006/relationships/tags" Target="../tags/tag136.xml"/><Relationship Id="rId15" Type="http://schemas.openxmlformats.org/officeDocument/2006/relationships/image" Target="../media/image1.emf"/><Relationship Id="rId10" Type="http://schemas.openxmlformats.org/officeDocument/2006/relationships/tags" Target="../tags/tag141.xml"/><Relationship Id="rId19" Type="http://schemas.openxmlformats.org/officeDocument/2006/relationships/image" Target="../media/image11.emf"/><Relationship Id="rId4" Type="http://schemas.openxmlformats.org/officeDocument/2006/relationships/tags" Target="../tags/tag135.xml"/><Relationship Id="rId9" Type="http://schemas.openxmlformats.org/officeDocument/2006/relationships/tags" Target="../tags/tag140.xml"/><Relationship Id="rId14" Type="http://schemas.openxmlformats.org/officeDocument/2006/relationships/oleObject" Target="../embeddings/oleObject13.bin"/><Relationship Id="rId22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45.xml"/><Relationship Id="rId2" Type="http://schemas.openxmlformats.org/officeDocument/2006/relationships/tags" Target="../tags/tag14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5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verslide_title"/>
          <p:cNvSpPr/>
          <p:nvPr/>
        </p:nvSpPr>
        <p:spPr bwMode="auto">
          <a:xfrm>
            <a:off x="457200" y="2609850"/>
            <a:ext cx="8690400" cy="196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 naprawczy dla Kompanii Węglowej S.A.</a:t>
            </a:r>
            <a:br>
              <a:rPr lang="pl-PL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Materiał na spotkanie Rady Ministrów</a:t>
            </a:r>
            <a:endParaRPr lang="pl-PL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verslide_date"/>
          <p:cNvSpPr/>
          <p:nvPr/>
        </p:nvSpPr>
        <p:spPr bwMode="auto">
          <a:xfrm>
            <a:off x="457200" y="5943600"/>
            <a:ext cx="8690400" cy="37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stycznia 2015</a:t>
            </a:r>
            <a:endParaRPr lang="pl-PL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97189" y="549866"/>
            <a:ext cx="2660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 smtClean="0"/>
              <a:t>Pełnomocnik Rządu do Spraw Restrukturyzacji Górnictwa Węgla Kamiennego</a:t>
            </a:r>
            <a:endParaRPr lang="pl-PL" sz="1400" b="1" dirty="0"/>
          </a:p>
        </p:txBody>
      </p:sp>
      <p:pic>
        <p:nvPicPr>
          <p:cNvPr id="12290" name="Picture 2" descr="Strona główna">
            <a:hlinkClick r:id="rId4" tooltip="Strona główna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7170" y="572971"/>
            <a:ext cx="2247900" cy="90487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62000"/>
            <a:ext cx="8566879" cy="831600"/>
          </a:xfrm>
        </p:spPr>
        <p:txBody>
          <a:bodyPr/>
          <a:lstStyle/>
          <a:p>
            <a:r>
              <a:rPr lang="pl-PL" dirty="0" smtClean="0"/>
              <a:t>Brak restrukturyzacji </a:t>
            </a:r>
            <a:r>
              <a:rPr lang="pl-PL" dirty="0" err="1" smtClean="0"/>
              <a:t>KW</a:t>
            </a:r>
            <a:r>
              <a:rPr lang="pl-PL" dirty="0" smtClean="0"/>
              <a:t> to nieodwracalne </a:t>
            </a:r>
            <a:br>
              <a:rPr lang="pl-PL" dirty="0" smtClean="0"/>
            </a:br>
            <a:r>
              <a:rPr lang="pl-PL" dirty="0" smtClean="0"/>
              <a:t>konsekwencje ekonomiczno-społeczne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4204" y="2293563"/>
            <a:ext cx="2908190" cy="816428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Ciągłość dostaw dla energetyki</a:t>
            </a:r>
            <a:endPara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4204" y="1379567"/>
            <a:ext cx="2908190" cy="816428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Ekonomiczne</a:t>
            </a:r>
            <a:endPara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4204" y="4121555"/>
            <a:ext cx="2908190" cy="816428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Społeczne</a:t>
            </a:r>
            <a:endPara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4204" y="5035550"/>
            <a:ext cx="2908190" cy="816428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Regionalne</a:t>
            </a:r>
            <a:endPara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akeaway_box"/>
          <p:cNvSpPr>
            <a:spLocks noChangeArrowheads="1"/>
          </p:cNvSpPr>
          <p:nvPr/>
        </p:nvSpPr>
        <p:spPr bwMode="gray">
          <a:xfrm>
            <a:off x="0" y="5949870"/>
            <a:ext cx="9904413" cy="533400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DC6E00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algn="ctr"/>
            <a:r>
              <a:rPr lang="pl-PL" sz="1600" b="1" dirty="0" smtClean="0">
                <a:solidFill>
                  <a:srgbClr val="FFFFFF"/>
                </a:solidFill>
              </a:rPr>
              <a:t>Niekontrolowana upadłość Kompanii Węglowej to znaczące skutki biznesowe i społeczne</a:t>
            </a:r>
            <a:endParaRPr lang="pl-PL" sz="1600" b="1" dirty="0">
              <a:solidFill>
                <a:srgbClr val="FFFFFF"/>
              </a:solidFill>
            </a:endParaRPr>
          </a:p>
        </p:txBody>
      </p:sp>
      <p:sp>
        <p:nvSpPr>
          <p:cNvPr id="13" name="TextColumnContent"/>
          <p:cNvSpPr>
            <a:spLocks noChangeArrowheads="1"/>
          </p:cNvSpPr>
          <p:nvPr/>
        </p:nvSpPr>
        <p:spPr bwMode="gray">
          <a:xfrm>
            <a:off x="3364634" y="1388448"/>
            <a:ext cx="3823422" cy="4044241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400" dirty="0" smtClean="0">
                <a:solidFill>
                  <a:srgbClr val="000000"/>
                </a:solidFill>
                <a:cs typeface="Arial" pitchFamily="34" charset="0"/>
              </a:rPr>
              <a:t>Brak możliwości realizacji zobowiązań dla kontrahentów i wierzycieli (w tym banków)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400" dirty="0" smtClean="0">
                <a:solidFill>
                  <a:srgbClr val="000000"/>
                </a:solidFill>
                <a:cs typeface="Arial" pitchFamily="34" charset="0"/>
              </a:rPr>
              <a:t>Paraliż decyzyjny spółki w upadłości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Nieskoordynowane przerwy w wydobyciu 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Brak inwestycji w nowe fronty robót </a:t>
            </a:r>
            <a:b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i znaczące zaburzenie łańcuchów dostaw </a:t>
            </a:r>
            <a:b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w średnim terminie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Pomoc publiczna dla restrukturyzowanych kopalni możliwa tylko do końca 2018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05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2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Brak środków na zabezpieczenie pracowników i odprawy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Pozostawienie sektora samemu sobie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Skokowy negatywny impuls dla regionu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Fala upadłości i problemów finansowych firm współpracujących z sektorem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40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4" name="FlowTriangle"/>
          <p:cNvSpPr>
            <a:spLocks noChangeArrowheads="1"/>
          </p:cNvSpPr>
          <p:nvPr/>
        </p:nvSpPr>
        <p:spPr bwMode="gray">
          <a:xfrm rot="5400000">
            <a:off x="6908314" y="1728211"/>
            <a:ext cx="778258" cy="157309"/>
          </a:xfrm>
          <a:prstGeom prst="triangle">
            <a:avLst>
              <a:gd name="adj" fmla="val 50000"/>
            </a:avLst>
          </a:prstGeom>
          <a:solidFill>
            <a:srgbClr val="A6A6A6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sp>
        <p:nvSpPr>
          <p:cNvPr id="15" name="FlowTriangle"/>
          <p:cNvSpPr>
            <a:spLocks noChangeArrowheads="1"/>
          </p:cNvSpPr>
          <p:nvPr/>
        </p:nvSpPr>
        <p:spPr bwMode="gray">
          <a:xfrm rot="5400000">
            <a:off x="6908314" y="2666071"/>
            <a:ext cx="778258" cy="157309"/>
          </a:xfrm>
          <a:prstGeom prst="triangle">
            <a:avLst>
              <a:gd name="adj" fmla="val 50000"/>
            </a:avLst>
          </a:prstGeom>
          <a:solidFill>
            <a:srgbClr val="A6A6A6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sp>
        <p:nvSpPr>
          <p:cNvPr id="16" name="FlowTriangle"/>
          <p:cNvSpPr>
            <a:spLocks noChangeArrowheads="1"/>
          </p:cNvSpPr>
          <p:nvPr/>
        </p:nvSpPr>
        <p:spPr bwMode="gray">
          <a:xfrm rot="5400000">
            <a:off x="6908314" y="4353083"/>
            <a:ext cx="778258" cy="157309"/>
          </a:xfrm>
          <a:prstGeom prst="triangle">
            <a:avLst>
              <a:gd name="adj" fmla="val 50000"/>
            </a:avLst>
          </a:prstGeom>
          <a:solidFill>
            <a:srgbClr val="A6A6A6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sp>
        <p:nvSpPr>
          <p:cNvPr id="17" name="FlowTriangle"/>
          <p:cNvSpPr>
            <a:spLocks noChangeArrowheads="1"/>
          </p:cNvSpPr>
          <p:nvPr/>
        </p:nvSpPr>
        <p:spPr bwMode="gray">
          <a:xfrm rot="5400000">
            <a:off x="6908314" y="5290942"/>
            <a:ext cx="778258" cy="157309"/>
          </a:xfrm>
          <a:prstGeom prst="triangle">
            <a:avLst>
              <a:gd name="adj" fmla="val 50000"/>
            </a:avLst>
          </a:prstGeom>
          <a:solidFill>
            <a:srgbClr val="A6A6A6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72653" y="1400619"/>
            <a:ext cx="1868013" cy="1043532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algn="ctr"/>
            <a:r>
              <a:rPr lang="pl-PL" sz="1400" b="1" dirty="0" smtClean="0">
                <a:latin typeface="Arial" pitchFamily="34" charset="0"/>
                <a:cs typeface="Arial" pitchFamily="34" charset="0"/>
              </a:rPr>
              <a:t>Ponad 4,2 mld zł zobowiązań</a:t>
            </a:r>
          </a:p>
          <a:p>
            <a:pPr algn="ctr"/>
            <a:r>
              <a:rPr lang="pl-PL" sz="1400" b="1" dirty="0" smtClean="0">
                <a:latin typeface="Arial" pitchFamily="34" charset="0"/>
                <a:cs typeface="Arial" pitchFamily="34" charset="0"/>
              </a:rPr>
              <a:t>finansowych KW S.A.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72651" y="2342764"/>
            <a:ext cx="1868012" cy="828089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Wpływ na 60% wolumenu dostaw</a:t>
            </a:r>
          </a:p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dla energetyki</a:t>
            </a:r>
            <a:endParaRPr lang="en-US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72651" y="4012567"/>
            <a:ext cx="1868012" cy="1043532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algn="ctr"/>
            <a:r>
              <a:rPr lang="pl-PL" sz="1400" b="1" dirty="0" smtClean="0">
                <a:latin typeface="Arial" pitchFamily="34" charset="0"/>
                <a:cs typeface="Arial" pitchFamily="34" charset="0"/>
              </a:rPr>
              <a:t>~49 tys. pracownikó</a:t>
            </a:r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 (pracownicy kopalni to ~47 tys.) </a:t>
            </a:r>
            <a:endParaRPr lang="en-US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72651" y="5004035"/>
            <a:ext cx="1868012" cy="828089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Dziesiątki firm </a:t>
            </a:r>
            <a:b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ponad 150 tys. pracowników</a:t>
            </a:r>
            <a:endParaRPr lang="en-US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lowTriangle"/>
          <p:cNvSpPr>
            <a:spLocks noChangeArrowheads="1"/>
          </p:cNvSpPr>
          <p:nvPr/>
        </p:nvSpPr>
        <p:spPr bwMode="gray">
          <a:xfrm rot="5400000">
            <a:off x="6908314" y="3481328"/>
            <a:ext cx="778258" cy="157309"/>
          </a:xfrm>
          <a:prstGeom prst="triangle">
            <a:avLst>
              <a:gd name="adj" fmla="val 50000"/>
            </a:avLst>
          </a:prstGeom>
          <a:solidFill>
            <a:srgbClr val="A6A6A6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72651" y="3201796"/>
            <a:ext cx="1868012" cy="828089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Chaotyczna likwidacja upadłościowa</a:t>
            </a:r>
            <a:endParaRPr lang="en-US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4204" y="3207559"/>
            <a:ext cx="2908190" cy="816428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Finansowanie</a:t>
            </a:r>
            <a:br>
              <a:rPr lang="pl-PL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restrukturyzacji</a:t>
            </a:r>
            <a:endPara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19" name="Text Placeholder 2">
            <a:hlinkClick r:id="rId10" action="ppaction://hlinksldjump"/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0" y="2489200"/>
            <a:ext cx="9906000" cy="558800"/>
          </a:xfrm>
          <a:prstGeom prst="rect">
            <a:avLst/>
          </a:prstGeom>
          <a:noFill/>
          <a:effectLst/>
        </p:spPr>
        <p:txBody>
          <a:bodyPr vert="horz" wrap="square" lIns="457200" tIns="228600" rIns="0" bIns="2540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pl-PL" sz="2000" dirty="0" smtClean="0">
                <a:solidFill>
                  <a:srgbClr val="B2B2B2"/>
                </a:solidFill>
              </a:rPr>
              <a:t>Sytuacja sektora i </a:t>
            </a:r>
            <a:r>
              <a:rPr lang="pl-PL" sz="2000" smtClean="0">
                <a:solidFill>
                  <a:srgbClr val="B2B2B2"/>
                </a:solidFill>
              </a:rPr>
              <a:t>Kompanii Węglowej</a:t>
            </a:r>
            <a:endParaRPr lang="en-US" sz="2000" dirty="0">
              <a:solidFill>
                <a:srgbClr val="B2B2B2"/>
              </a:solidFill>
            </a:endParaRPr>
          </a:p>
        </p:txBody>
      </p:sp>
      <p:sp>
        <p:nvSpPr>
          <p:cNvPr id="13" name="Text Placeholder 2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0" y="3048000"/>
            <a:ext cx="9906000" cy="558800"/>
          </a:xfrm>
          <a:prstGeom prst="rect">
            <a:avLst/>
          </a:prstGeom>
          <a:noFill/>
          <a:effectLst/>
        </p:spPr>
        <p:txBody>
          <a:bodyPr vert="horz" wrap="square" lIns="457200" tIns="228600" rIns="0" bIns="2540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pl-PL" sz="2000" dirty="0" smtClean="0"/>
              <a:t>Zarys planu </a:t>
            </a:r>
            <a:r>
              <a:rPr lang="pl-PL" sz="2000" smtClean="0"/>
              <a:t>naprawczego dla aktywów </a:t>
            </a:r>
            <a:r>
              <a:rPr lang="pl-PL" sz="2000" dirty="0" smtClean="0"/>
              <a:t>Kompanii Węglowej</a:t>
            </a:r>
            <a:endParaRPr lang="en-US" sz="2000" dirty="0"/>
          </a:p>
        </p:txBody>
      </p:sp>
      <p:sp>
        <p:nvSpPr>
          <p:cNvPr id="36" name="Text Placeholder 2">
            <a:hlinkClick r:id="rId11" action="ppaction://hlinksldjump"/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0" y="3606800"/>
            <a:ext cx="9906000" cy="762000"/>
          </a:xfrm>
          <a:prstGeom prst="rect">
            <a:avLst/>
          </a:prstGeom>
          <a:noFill/>
          <a:effectLst/>
        </p:spPr>
        <p:txBody>
          <a:bodyPr vert="horz" wrap="square" lIns="457200" tIns="228600" rIns="0" bIns="22860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pl-PL" sz="2000" dirty="0" smtClean="0">
                <a:solidFill>
                  <a:srgbClr val="B2B2B2"/>
                </a:solidFill>
              </a:rPr>
              <a:t>Decyzje </a:t>
            </a:r>
            <a:r>
              <a:rPr lang="pl-PL" sz="2000" smtClean="0">
                <a:solidFill>
                  <a:srgbClr val="B2B2B2"/>
                </a:solidFill>
              </a:rPr>
              <a:t>i następne </a:t>
            </a:r>
            <a:r>
              <a:rPr lang="pl-PL" sz="2000" dirty="0" smtClean="0">
                <a:solidFill>
                  <a:srgbClr val="B2B2B2"/>
                </a:solidFill>
              </a:rPr>
              <a:t>kroki</a:t>
            </a:r>
            <a:endParaRPr lang="en-US" sz="2000" dirty="0">
              <a:solidFill>
                <a:srgbClr val="B2B2B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Główne cele planu naprawczego aktywów </a:t>
            </a:r>
            <a:br>
              <a:rPr lang="pl-PL" dirty="0" smtClean="0"/>
            </a:br>
            <a:r>
              <a:rPr lang="pl-PL" dirty="0" smtClean="0"/>
              <a:t>Kompanii Węglowej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47890" y="1859603"/>
            <a:ext cx="6862440" cy="3750256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l-PL" sz="1600" dirty="0" smtClean="0">
                <a:solidFill>
                  <a:srgbClr val="000000"/>
                </a:solidFill>
                <a:cs typeface="Arial" pitchFamily="34" charset="0"/>
              </a:rPr>
              <a:t>Zapewnienie właściwego poziomu wydobycia i bezpieczeństwa dostaw węgla na potrzeby polskiego sektora elektroenergetycznego i odbiorców detalicznych na następne 30 lat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pl-PL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pl-PL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l-PL" sz="1600" dirty="0" smtClean="0">
                <a:solidFill>
                  <a:srgbClr val="000000"/>
                </a:solidFill>
                <a:cs typeface="Arial" pitchFamily="34" charset="0"/>
              </a:rPr>
              <a:t>Stworzenie silnej, efektywnej i rentownej polskiej firmy wydobywczej zdolnej do konkurowania na europejskim rynku węgla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pl-PL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pl-PL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l-PL" sz="1600" dirty="0" smtClean="0">
                <a:solidFill>
                  <a:srgbClr val="000000"/>
                </a:solidFill>
                <a:cs typeface="Arial" pitchFamily="34" charset="0"/>
              </a:rPr>
              <a:t>Przeprowadzenie restrukturyzacji z poszanowaniem dla pracowników oraz wierzycieli Kompanii Węglowej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pl-PL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pl-PL" sz="1600" dirty="0" smtClean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pl-PL" sz="1600" dirty="0" smtClean="0">
                <a:solidFill>
                  <a:srgbClr val="000000"/>
                </a:solidFill>
                <a:cs typeface="Arial" pitchFamily="34" charset="0"/>
              </a:rPr>
              <a:t>Sprawny i przejrzysty proces zmian kapitałowych według standardów biznesowych – bez zbędnej zwłoki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pl-PL" sz="16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pl-PL" sz="16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n-US" sz="16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859604"/>
            <a:ext cx="1913139" cy="953094"/>
          </a:xfrm>
          <a:prstGeom prst="rect">
            <a:avLst/>
          </a:prstGeom>
          <a:solidFill>
            <a:srgbClr val="9CC960"/>
          </a:solidFill>
          <a:ln w="9525">
            <a:solidFill>
              <a:srgbClr val="9CC9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Bezpieczeństwo dostaw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991262"/>
            <a:ext cx="1913139" cy="953094"/>
          </a:xfrm>
          <a:prstGeom prst="rect">
            <a:avLst/>
          </a:prstGeom>
          <a:solidFill>
            <a:srgbClr val="9CC960"/>
          </a:solidFill>
          <a:ln w="9525">
            <a:solidFill>
              <a:srgbClr val="9CC9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Uczciwe podejście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925433"/>
            <a:ext cx="1913139" cy="953094"/>
          </a:xfrm>
          <a:prstGeom prst="rect">
            <a:avLst/>
          </a:prstGeom>
          <a:solidFill>
            <a:srgbClr val="9CC960"/>
          </a:solidFill>
          <a:ln w="9525">
            <a:solidFill>
              <a:srgbClr val="9CC9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Trwała rentowność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5057090"/>
            <a:ext cx="1913139" cy="953094"/>
          </a:xfrm>
          <a:prstGeom prst="rect">
            <a:avLst/>
          </a:prstGeom>
          <a:solidFill>
            <a:srgbClr val="9CC960"/>
          </a:solidFill>
          <a:ln w="9525">
            <a:solidFill>
              <a:srgbClr val="9CC9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Sprawny</a:t>
            </a:r>
            <a:br>
              <a:rPr lang="pl-PL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proces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Zarys planu strukturyzacji aktywów Kompanii Węglowej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178" y="1641880"/>
            <a:ext cx="1632857" cy="3995045"/>
          </a:xfrm>
          <a:prstGeom prst="rect">
            <a:avLst/>
          </a:prstGeom>
          <a:solidFill>
            <a:schemeClr val="accent1">
              <a:lumMod val="40000"/>
              <a:lumOff val="60000"/>
              <a:alpha val="46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90000" rIns="36000" bIns="90000" rtlCol="0" anchor="ctr" anchorCtr="0"/>
          <a:lstStyle/>
          <a:p>
            <a:pPr algn="ctr"/>
            <a:r>
              <a:rPr lang="pl-PL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Kompania Węglowa</a:t>
            </a: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5276" y="2399791"/>
            <a:ext cx="1556657" cy="914388"/>
          </a:xfrm>
          <a:prstGeom prst="rect">
            <a:avLst/>
          </a:prstGeom>
          <a:solidFill>
            <a:srgbClr val="9CC960"/>
          </a:solidFill>
          <a:ln w="9525">
            <a:solidFill>
              <a:srgbClr val="9CC9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90000" rIns="36000" bIns="90000" rtlCol="0" anchor="ctr" anchorCtr="0"/>
          <a:lstStyle/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9 </a:t>
            </a:r>
          </a:p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rentownych</a:t>
            </a:r>
            <a:b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perspektywicznych </a:t>
            </a:r>
            <a:b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kopalń</a:t>
            </a:r>
          </a:p>
        </p:txBody>
      </p:sp>
      <p:sp>
        <p:nvSpPr>
          <p:cNvPr id="5" name="Rectangle 4"/>
          <p:cNvSpPr/>
          <p:nvPr/>
        </p:nvSpPr>
        <p:spPr>
          <a:xfrm>
            <a:off x="505276" y="3574089"/>
            <a:ext cx="1556657" cy="914388"/>
          </a:xfrm>
          <a:prstGeom prst="rect">
            <a:avLst/>
          </a:prstGeom>
          <a:solidFill>
            <a:srgbClr val="BBAD87"/>
          </a:solidFill>
          <a:ln w="9525">
            <a:solidFill>
              <a:srgbClr val="BBAD8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90000" rIns="36000" bIns="90000" rtlCol="0" anchor="ctr" anchorCtr="0"/>
          <a:lstStyle/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</a:t>
            </a:r>
            <a:b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nierentownych kopalń</a:t>
            </a:r>
          </a:p>
        </p:txBody>
      </p:sp>
      <p:sp>
        <p:nvSpPr>
          <p:cNvPr id="6" name="Rectangle 5"/>
          <p:cNvSpPr/>
          <p:nvPr/>
        </p:nvSpPr>
        <p:spPr>
          <a:xfrm>
            <a:off x="505276" y="4748380"/>
            <a:ext cx="1556657" cy="638170"/>
          </a:xfrm>
          <a:prstGeom prst="rect">
            <a:avLst/>
          </a:prstGeom>
          <a:solidFill>
            <a:srgbClr val="BFBFBF"/>
          </a:solidFill>
          <a:ln w="9525">
            <a:solidFill>
              <a:srgbClr val="BFBFB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90000" rIns="36000" bIns="90000" rtlCol="0" anchor="ctr" anchorCtr="0"/>
          <a:lstStyle/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Spółki niekluczowe</a:t>
            </a:r>
            <a:b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 inne aktywa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39265" y="1606256"/>
            <a:ext cx="1399066" cy="1672297"/>
          </a:xfrm>
          <a:prstGeom prst="rect">
            <a:avLst/>
          </a:prstGeom>
          <a:solidFill>
            <a:srgbClr val="9CC960"/>
          </a:solidFill>
          <a:ln w="9525">
            <a:solidFill>
              <a:srgbClr val="9CC9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90000" rIns="36000" bIns="90000" rtlCol="0" anchor="ctr" anchorCtr="0"/>
          <a:lstStyle/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"Nowa </a:t>
            </a:r>
            <a:r>
              <a:rPr lang="pl-PL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KW</a:t>
            </a:r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"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39265" y="3407589"/>
            <a:ext cx="1399066" cy="1297866"/>
          </a:xfrm>
          <a:prstGeom prst="rect">
            <a:avLst/>
          </a:prstGeom>
          <a:solidFill>
            <a:srgbClr val="D8CEB8"/>
          </a:solidFill>
          <a:ln w="9525">
            <a:solidFill>
              <a:srgbClr val="D8CEB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90000" rIns="36000" bIns="90000" rtlCol="0" anchor="ctr" anchorCtr="0"/>
          <a:lstStyle/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Spółka Restrukturyzacji Kopalń</a:t>
            </a:r>
          </a:p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Węglokoks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39265" y="4850929"/>
            <a:ext cx="1399066" cy="809625"/>
          </a:xfrm>
          <a:prstGeom prst="rect">
            <a:avLst/>
          </a:prstGeom>
          <a:solidFill>
            <a:srgbClr val="D9D9D9"/>
          </a:solidFill>
          <a:ln w="9525">
            <a:solidFill>
              <a:srgbClr val="D9D9D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90000" rIns="36000" bIns="90000" rtlCol="0" anchor="ctr" anchorCtr="0"/>
          <a:lstStyle/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Pozostały majątek</a:t>
            </a:r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gray">
          <a:xfrm>
            <a:off x="2159019" y="2650530"/>
            <a:ext cx="1231325" cy="298450"/>
          </a:xfrm>
          <a:prstGeom prst="rightArrow">
            <a:avLst>
              <a:gd name="adj1" fmla="val 50000"/>
              <a:gd name="adj2" fmla="val 61015"/>
            </a:avLst>
          </a:prstGeom>
          <a:solidFill>
            <a:srgbClr val="9CC960"/>
          </a:solidFill>
          <a:ln w="9525" algn="ctr">
            <a:solidFill>
              <a:srgbClr val="9CC9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gray">
          <a:xfrm>
            <a:off x="2159019" y="3840330"/>
            <a:ext cx="1231325" cy="298450"/>
          </a:xfrm>
          <a:prstGeom prst="rightArrow">
            <a:avLst>
              <a:gd name="adj1" fmla="val 50000"/>
              <a:gd name="adj2" fmla="val 61015"/>
            </a:avLst>
          </a:prstGeom>
          <a:solidFill>
            <a:srgbClr val="BBAD87"/>
          </a:solidFill>
          <a:ln w="9525" algn="ctr">
            <a:solidFill>
              <a:srgbClr val="BBAD8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gray">
          <a:xfrm>
            <a:off x="2159019" y="4945230"/>
            <a:ext cx="1231325" cy="298450"/>
          </a:xfrm>
          <a:prstGeom prst="rightArrow">
            <a:avLst>
              <a:gd name="adj1" fmla="val 50000"/>
              <a:gd name="adj2" fmla="val 61015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455591" y="3326304"/>
            <a:ext cx="5864799" cy="0"/>
          </a:xfrm>
          <a:prstGeom prst="line">
            <a:avLst/>
          </a:prstGeom>
          <a:ln>
            <a:solidFill>
              <a:srgbClr val="A6A6A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55591" y="4788580"/>
            <a:ext cx="5864799" cy="0"/>
          </a:xfrm>
          <a:prstGeom prst="line">
            <a:avLst/>
          </a:prstGeom>
          <a:ln>
            <a:solidFill>
              <a:srgbClr val="A6A6A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ColumnContent"/>
          <p:cNvSpPr>
            <a:spLocks noChangeArrowheads="1"/>
          </p:cNvSpPr>
          <p:nvPr/>
        </p:nvSpPr>
        <p:spPr bwMode="gray">
          <a:xfrm>
            <a:off x="4808988" y="1642735"/>
            <a:ext cx="5054094" cy="4044241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200" dirty="0" smtClean="0"/>
              <a:t>Przeniesienie kopalń zdolnych do funkcjonowania na rynku </a:t>
            </a:r>
            <a:br>
              <a:rPr lang="pl-PL" sz="1200" dirty="0" smtClean="0"/>
            </a:br>
            <a:r>
              <a:rPr lang="pl-PL" sz="1200" dirty="0" smtClean="0"/>
              <a:t>do spółki celowej (</a:t>
            </a:r>
            <a:r>
              <a:rPr lang="pl-PL" sz="1200" dirty="0" err="1" smtClean="0"/>
              <a:t>SPV</a:t>
            </a:r>
            <a:r>
              <a:rPr lang="pl-PL" sz="1200" dirty="0" smtClean="0"/>
              <a:t>)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200" dirty="0" smtClean="0">
                <a:solidFill>
                  <a:srgbClr val="000000"/>
                </a:solidFill>
                <a:cs typeface="Arial" pitchFamily="34" charset="0"/>
              </a:rPr>
              <a:t>Urynkowienie struktury kosztowej kopalń i wdrożenie intensywnych działań naprawczych na poziomie każdej kopalni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200" dirty="0" smtClean="0">
                <a:solidFill>
                  <a:srgbClr val="000000"/>
                </a:solidFill>
                <a:cs typeface="Arial" pitchFamily="34" charset="0"/>
              </a:rPr>
              <a:t>Wykorzystanie inwestora zewnętrznego (Węglokoks S.A.) oraz możliwość objęcia części udziałów przez podmioty z sektora energetyki</a:t>
            </a:r>
          </a:p>
          <a:p>
            <a:pPr marL="174625" lvl="1" indent="-174625" fontAlgn="base">
              <a:buClr>
                <a:srgbClr val="808080"/>
              </a:buClr>
              <a:buSzPct val="100000"/>
            </a:pPr>
            <a:endParaRPr lang="pl-PL" sz="12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2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200" dirty="0" smtClean="0">
                <a:solidFill>
                  <a:srgbClr val="000000"/>
                </a:solidFill>
                <a:cs typeface="Arial" pitchFamily="34" charset="0"/>
              </a:rPr>
              <a:t>Przeniesienie 4 trwale nierentownych aktywów do </a:t>
            </a:r>
            <a:r>
              <a:rPr lang="pl-PL" sz="1200" dirty="0" err="1" smtClean="0">
                <a:solidFill>
                  <a:srgbClr val="000000"/>
                </a:solidFill>
                <a:cs typeface="Arial" pitchFamily="34" charset="0"/>
              </a:rPr>
              <a:t>SRK</a:t>
            </a:r>
            <a:r>
              <a:rPr lang="pl-PL" sz="1200" dirty="0" smtClean="0">
                <a:solidFill>
                  <a:srgbClr val="000000"/>
                </a:solidFill>
                <a:cs typeface="Arial" pitchFamily="34" charset="0"/>
              </a:rPr>
              <a:t> w celu stopniowego wygaszania działalności (z możliwością innych działań restrukturyzacyjnych)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200" dirty="0" smtClean="0">
                <a:solidFill>
                  <a:srgbClr val="000000"/>
                </a:solidFill>
                <a:cs typeface="Arial" pitchFamily="34" charset="0"/>
              </a:rPr>
              <a:t>1 kopalnia zakupiona bezpośrednio przez Węglokoks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200" dirty="0" smtClean="0">
                <a:solidFill>
                  <a:srgbClr val="000000"/>
                </a:solidFill>
                <a:cs typeface="Arial" pitchFamily="34" charset="0"/>
              </a:rPr>
              <a:t>Przeniesienie części pracowników dołowych do "Nowej </a:t>
            </a:r>
            <a:r>
              <a:rPr lang="pl-PL" sz="1200" dirty="0" err="1" smtClean="0">
                <a:solidFill>
                  <a:srgbClr val="000000"/>
                </a:solidFill>
                <a:cs typeface="Arial" pitchFamily="34" charset="0"/>
              </a:rPr>
              <a:t>KW</a:t>
            </a:r>
            <a:r>
              <a:rPr lang="pl-PL" sz="1200" dirty="0" smtClean="0">
                <a:solidFill>
                  <a:srgbClr val="000000"/>
                </a:solidFill>
                <a:cs typeface="Arial" pitchFamily="34" charset="0"/>
              </a:rPr>
              <a:t>" 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200" dirty="0" smtClean="0">
                <a:solidFill>
                  <a:srgbClr val="000000"/>
                </a:solidFill>
                <a:cs typeface="Arial" pitchFamily="34" charset="0"/>
              </a:rPr>
              <a:t>Zabezpieczenie finansowe dla pracowników kopalń przeznaczonych do wygaszenia – program odpraw i urlopów górniczych</a:t>
            </a: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2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2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Stopniowa sprzedaż i likwidacja pozostałego majątku </a:t>
            </a:r>
            <a:r>
              <a:rPr lang="pl-PL" sz="1200" dirty="0" smtClean="0"/>
              <a:t>niezwiązanego z działalnością górniczą</a:t>
            </a:r>
            <a:endParaRPr lang="pl-PL" sz="12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2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2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174625" lvl="1" indent="-174625" fontAlgn="base">
              <a:buClr>
                <a:srgbClr val="808080"/>
              </a:buClr>
              <a:buSzPct val="100000"/>
              <a:buFont typeface="Arial"/>
              <a:buChar char="•"/>
            </a:pPr>
            <a:endParaRPr lang="pl-PL" sz="12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9" name="takeaway_box"/>
          <p:cNvSpPr>
            <a:spLocks noChangeArrowheads="1"/>
          </p:cNvSpPr>
          <p:nvPr/>
        </p:nvSpPr>
        <p:spPr bwMode="gray">
          <a:xfrm>
            <a:off x="0" y="5850717"/>
            <a:ext cx="9904413" cy="533400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DC6E00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  <a:cs typeface="Arial" pitchFamily="34" charset="0"/>
              </a:rPr>
              <a:t>Do czasu pełnego zrealizowania programu (koniec </a:t>
            </a:r>
            <a:r>
              <a:rPr lang="pl-PL" sz="1600" b="1" dirty="0" err="1" smtClean="0">
                <a:solidFill>
                  <a:schemeClr val="bg1"/>
                </a:solidFill>
                <a:cs typeface="Arial" pitchFamily="34" charset="0"/>
              </a:rPr>
              <a:t>maja</a:t>
            </a:r>
            <a:r>
              <a:rPr lang="pl-PL" sz="1600" b="1" dirty="0" smtClean="0">
                <a:solidFill>
                  <a:schemeClr val="bg1"/>
                </a:solidFill>
                <a:cs typeface="Arial" pitchFamily="34" charset="0"/>
              </a:rPr>
              <a:t> / czerwiec) deficyt gotówkowy wyniesie ok. 950 </a:t>
            </a:r>
            <a:r>
              <a:rPr lang="pl-PL" sz="1600" b="1" dirty="0" err="1" smtClean="0">
                <a:solidFill>
                  <a:schemeClr val="bg1"/>
                </a:solidFill>
                <a:cs typeface="Arial" pitchFamily="34" charset="0"/>
              </a:rPr>
              <a:t>mln</a:t>
            </a:r>
            <a:r>
              <a:rPr lang="pl-PL" sz="1600" b="1" dirty="0" smtClean="0">
                <a:solidFill>
                  <a:schemeClr val="bg1"/>
                </a:solidFill>
                <a:cs typeface="Arial" pitchFamily="34" charset="0"/>
              </a:rPr>
              <a:t>. zł (do pokrycia przez zaliczkę ze sprzedaży kopalni i sprzedaż zapasów)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2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0" name="think-cell Slide" r:id="rId21" imgW="360" imgH="360" progId="">
                  <p:embed/>
                </p:oleObj>
              </mc:Choice>
              <mc:Fallback>
                <p:oleObj name="think-cell Slide" r:id="rId21" imgW="360" imgH="360" progId="">
                  <p:embed/>
                  <p:pic>
                    <p:nvPicPr>
                      <p:cNvPr id="0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Wydzielenia nierentownych aktywów będzie miało istotny wpływ na kluczowe wskaźniki "Nowej </a:t>
            </a:r>
            <a:r>
              <a:rPr lang="pl-PL" dirty="0" err="1" smtClean="0"/>
              <a:t>KW</a:t>
            </a:r>
            <a:r>
              <a:rPr lang="pl-PL" dirty="0" smtClean="0"/>
              <a:t>"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895600" y="1447800"/>
          <a:ext cx="494354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1" name="Chart" r:id="rId23" imgW="4943427" imgH="914535" progId="MSGraph.Chart.8">
                  <p:embed followColorScheme="full"/>
                </p:oleObj>
              </mc:Choice>
              <mc:Fallback>
                <p:oleObj name="Chart" r:id="rId23" imgW="4943427" imgH="91453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447800"/>
                        <a:ext cx="494354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31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4684712" y="1728787"/>
            <a:ext cx="271462" cy="182562"/>
          </a:xfrm>
          <a:prstGeom prst="rect">
            <a:avLst/>
          </a:prstGeom>
          <a:noFill/>
          <a:effectLst/>
        </p:spPr>
        <p:txBody>
          <a:bodyPr wrap="none" lIns="30162" tIns="0" rIns="30162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9BB643B9-1BFC-4305-A911-3574E80D8A95}" type="datetime'''''''''''''''''5''''''''''''.''''''5'">
              <a:rPr lang="en-US" sz="12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5.5</a:t>
            </a:fld>
            <a:endParaRPr lang="en-US" sz="1200" b="0" dirty="0">
              <a:latin typeface="Arial"/>
              <a:sym typeface="Arial"/>
            </a:endParaRPr>
          </a:p>
        </p:txBody>
      </p:sp>
      <p:sp>
        <p:nvSpPr>
          <p:cNvPr id="7" name="Text Placeholder 32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7023100" y="1728787"/>
            <a:ext cx="271462" cy="182562"/>
          </a:xfrm>
          <a:prstGeom prst="rect">
            <a:avLst/>
          </a:prstGeom>
          <a:noFill/>
          <a:effectLst/>
        </p:spPr>
        <p:txBody>
          <a:bodyPr wrap="none" lIns="30162" tIns="0" rIns="30162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0AA70988-4769-4A07-8AAA-88FA58D7443D}" type="datetime'''''1''.''''''''''''''''''''''''''''''''8'''''''''''">
              <a:rPr lang="en-US" sz="12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1.8</a:t>
            </a:fld>
            <a:endParaRPr lang="en-US" sz="1200" b="0">
              <a:latin typeface="Arial"/>
              <a:sym typeface="Arial"/>
            </a:endParaRPr>
          </a:p>
        </p:txBody>
      </p:sp>
      <p:sp>
        <p:nvSpPr>
          <p:cNvPr id="5" name="Text Placeholder 33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7759700" y="1728787"/>
            <a:ext cx="271462" cy="182562"/>
          </a:xfrm>
          <a:prstGeom prst="rect">
            <a:avLst/>
          </a:prstGeom>
          <a:noFill/>
          <a:effectLst/>
        </p:spPr>
        <p:txBody>
          <a:bodyPr wrap="none" lIns="30162" tIns="0" rIns="30162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CC9094C-3485-4D7E-9192-F6D43FF98DB6}" type="datetime'''''''''''''''7''''.''''3'''''''''''''">
              <a:rPr lang="en-US" sz="1200" b="0" smtClean="0"/>
              <a:pPr>
                <a:spcBef>
                  <a:spcPct val="0"/>
                </a:spcBef>
                <a:spcAft>
                  <a:spcPct val="0"/>
                </a:spcAft>
              </a:pPr>
              <a:t>7.3</a:t>
            </a:fld>
            <a:endParaRPr lang="en-US" sz="1200" b="0">
              <a:latin typeface="Arial"/>
              <a:sym typeface="Arial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404948" y="1573212"/>
            <a:ext cx="2124000" cy="497342"/>
          </a:xfrm>
          <a:prstGeom prst="homePlate">
            <a:avLst>
              <a:gd name="adj" fmla="val 28395"/>
            </a:avLst>
          </a:prstGeom>
          <a:solidFill>
            <a:srgbClr val="D9DEE5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4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Przychody</a:t>
            </a:r>
            <a:r>
              <a:rPr lang="pl-PL" sz="1400" b="1" baseline="30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1 2</a:t>
            </a:r>
            <a:r>
              <a:rPr lang="pl-PL" sz="14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pl-PL" sz="14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(mld </a:t>
            </a:r>
            <a:r>
              <a:rPr lang="pl-PL" sz="1400" i="1" dirty="0" err="1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PLN</a:t>
            </a:r>
            <a:r>
              <a:rPr lang="pl-PL" sz="14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400" i="1" dirty="0" smtClean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2895600" y="4800600"/>
          <a:ext cx="494354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2" name="Chart" r:id="rId25" imgW="4943427" imgH="914535" progId="MSGraph.Chart.8">
                  <p:embed followColorScheme="full"/>
                </p:oleObj>
              </mc:Choice>
              <mc:Fallback>
                <p:oleObj name="Chart" r:id="rId25" imgW="4943427" imgH="91453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00600"/>
                        <a:ext cx="494354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Placeholder 33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7759700" y="5072062"/>
            <a:ext cx="312737" cy="182562"/>
          </a:xfrm>
          <a:prstGeom prst="rect">
            <a:avLst/>
          </a:prstGeom>
          <a:noFill/>
          <a:effectLst/>
        </p:spPr>
        <p:txBody>
          <a:bodyPr wrap="none" lIns="30162" tIns="0" rIns="30162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EEC8870-81DE-4836-A8E2-87B5C202A31C}" type="datetime'''''''''2''''''''''''''''''''''''''''9''''''1'''''''''">
              <a:rPr lang="en-US" sz="1200" b="0" smtClean="0"/>
              <a:pPr>
                <a:spcBef>
                  <a:spcPct val="0"/>
                </a:spcBef>
                <a:spcAft>
                  <a:spcPct val="0"/>
                </a:spcAft>
              </a:pPr>
              <a:t>291</a:t>
            </a:fld>
            <a:endParaRPr lang="en-US" sz="1200" b="0" dirty="0">
              <a:latin typeface="Arial"/>
              <a:sym typeface="Arial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404948" y="4887912"/>
            <a:ext cx="2124000" cy="497341"/>
          </a:xfrm>
          <a:prstGeom prst="homePlate">
            <a:avLst>
              <a:gd name="adj" fmla="val 28395"/>
            </a:avLst>
          </a:prstGeom>
          <a:solidFill>
            <a:srgbClr val="D9DEE5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4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Koszt jedn.</a:t>
            </a:r>
            <a:r>
              <a:rPr lang="pl-PL" sz="1400" b="1" baseline="30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1 3</a:t>
            </a:r>
            <a:r>
              <a:rPr lang="pl-PL" sz="14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pl-PL" sz="14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1400" i="1" dirty="0" err="1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PLN</a:t>
            </a:r>
            <a:r>
              <a:rPr lang="pl-PL" sz="14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/tonę)</a:t>
            </a:r>
            <a:endParaRPr lang="en-US" sz="1400" i="1" dirty="0" smtClean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2895600" y="2552700"/>
          <a:ext cx="494354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3" name="Chart" r:id="rId27" imgW="4943427" imgH="914535" progId="MSGraph.Chart.8">
                  <p:embed followColorScheme="full"/>
                </p:oleObj>
              </mc:Choice>
              <mc:Fallback>
                <p:oleObj name="Chart" r:id="rId27" imgW="4943427" imgH="91453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552700"/>
                        <a:ext cx="494354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Placeholder 33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7759700" y="2833687"/>
            <a:ext cx="355600" cy="182562"/>
          </a:xfrm>
          <a:prstGeom prst="rect">
            <a:avLst/>
          </a:prstGeom>
          <a:noFill/>
          <a:effectLst/>
        </p:spPr>
        <p:txBody>
          <a:bodyPr wrap="none" lIns="30162" tIns="0" rIns="30162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4DC032D-A366-407F-9C43-39829077C149}" type="datetime'''2''''8''.''8'''''''''">
              <a:rPr lang="en-US" sz="1200" b="0" smtClean="0"/>
              <a:pPr>
                <a:spcBef>
                  <a:spcPct val="0"/>
                </a:spcBef>
                <a:spcAft>
                  <a:spcPct val="0"/>
                </a:spcAft>
              </a:pPr>
              <a:t>28.8</a:t>
            </a:fld>
            <a:endParaRPr lang="en-US" sz="1200" b="0" dirty="0">
              <a:latin typeface="Arial"/>
              <a:sym typeface="Arial"/>
            </a:endParaRPr>
          </a:p>
        </p:txBody>
      </p:sp>
      <p:sp>
        <p:nvSpPr>
          <p:cNvPr id="15" name="Text Placeholder 6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7070725" y="2833687"/>
            <a:ext cx="271462" cy="182562"/>
          </a:xfrm>
          <a:prstGeom prst="rect">
            <a:avLst/>
          </a:prstGeom>
          <a:noFill/>
          <a:effectLst/>
        </p:spPr>
        <p:txBody>
          <a:bodyPr wrap="none" lIns="30162" tIns="0" rIns="30162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26F96EA9-A504-4161-905C-5EA77F4AEFCB}" type="datetime'''''6''''''''''''''''''''.''''''''''''5'''''''''''''">
              <a:rPr lang="en-US" sz="12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6.5</a:t>
            </a:fld>
            <a:endParaRPr lang="en-US" sz="1200" b="0">
              <a:latin typeface="Arial"/>
              <a:sym typeface="Arial"/>
            </a:endParaRPr>
          </a:p>
        </p:txBody>
      </p:sp>
      <p:sp>
        <p:nvSpPr>
          <p:cNvPr id="14" name="Text Placeholder 5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4689475" y="2833687"/>
            <a:ext cx="355600" cy="182562"/>
          </a:xfrm>
          <a:prstGeom prst="rect">
            <a:avLst/>
          </a:prstGeom>
          <a:noFill/>
          <a:effectLst/>
        </p:spPr>
        <p:txBody>
          <a:bodyPr wrap="none" lIns="30162" tIns="0" rIns="30162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4D8FCD85-DBD8-43B5-8954-08BE6D12A4D8}" type="datetime'''2''''''''''2''''''.3'''''''''''''''''''''''">
              <a:rPr lang="en-US" sz="12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22.3</a:t>
            </a:fld>
            <a:endParaRPr lang="en-US" sz="1200" b="0">
              <a:latin typeface="Arial"/>
              <a:sym typeface="Arial"/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404948" y="2673350"/>
            <a:ext cx="2124000" cy="497341"/>
          </a:xfrm>
          <a:prstGeom prst="homePlate">
            <a:avLst>
              <a:gd name="adj" fmla="val 28395"/>
            </a:avLst>
          </a:prstGeom>
          <a:solidFill>
            <a:srgbClr val="D9DEE5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4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Wydobycie</a:t>
            </a:r>
            <a:r>
              <a:rPr lang="pl-PL" sz="1400" b="1" baseline="30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4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pl-PL" sz="14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(mln ton)</a:t>
            </a:r>
            <a:endParaRPr lang="en-US" sz="1400" i="1" dirty="0" smtClean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gray">
          <a:xfrm>
            <a:off x="457200" y="6231387"/>
            <a:ext cx="8994775" cy="328613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Dane dla 2014 wg informacji spółki.. 2. Przychody ze sprzedaży węgla. 3. Koszt sprzedaży węgla – jako średnioważony koszt  sprzedaży w 9 kopalniach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vs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w 14 kopalniach.</a:t>
            </a:r>
          </a:p>
          <a:p>
            <a:pPr>
              <a:lnSpc>
                <a:spcPct val="90000"/>
              </a:lnSpc>
            </a:pP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Źródło: Materiały spółki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custDataLst>
              <p:tags r:id="rId14"/>
            </p:custDataLst>
          </p:nvPr>
        </p:nvGraphicFramePr>
        <p:xfrm>
          <a:off x="2971800" y="3581400"/>
          <a:ext cx="494354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4" name="Chart" r:id="rId29" imgW="4943427" imgH="914535" progId="MSGraph.Chart.8">
                  <p:embed followColorScheme="full"/>
                </p:oleObj>
              </mc:Choice>
              <mc:Fallback>
                <p:oleObj name="Chart" r:id="rId29" imgW="4943427" imgH="91453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81400"/>
                        <a:ext cx="494354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Placeholder 33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2570162" y="3867150"/>
            <a:ext cx="490537" cy="182562"/>
          </a:xfrm>
          <a:prstGeom prst="rect">
            <a:avLst/>
          </a:prstGeom>
          <a:noFill/>
          <a:effectLst/>
        </p:spPr>
        <p:txBody>
          <a:bodyPr wrap="none" lIns="30162" tIns="0" rIns="30162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4D05CE46-CE8A-4BFB-9A8B-E180F82C09ED}" type="datetime'''''-''''''''''1,1''''''5''''''''1'''''''''''''''''''">
              <a:rPr lang="en-US" sz="1200" b="0" smtClean="0"/>
              <a:pPr algn="r">
                <a:spcBef>
                  <a:spcPct val="0"/>
                </a:spcBef>
                <a:spcAft>
                  <a:spcPct val="0"/>
                </a:spcAft>
              </a:pPr>
              <a:t>-1,151</a:t>
            </a:fld>
            <a:endParaRPr lang="en-US" sz="1200" b="0" dirty="0">
              <a:latin typeface="Arial"/>
              <a:sym typeface="Arial"/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404948" y="3713162"/>
            <a:ext cx="2124000" cy="497341"/>
          </a:xfrm>
          <a:prstGeom prst="homePlate">
            <a:avLst>
              <a:gd name="adj" fmla="val 28395"/>
            </a:avLst>
          </a:prstGeom>
          <a:solidFill>
            <a:srgbClr val="D9DEE5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4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Wynik na sprzedaży węgla</a:t>
            </a:r>
            <a:r>
              <a:rPr lang="pl-PL" sz="1400" b="1" baseline="30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4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4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(mln </a:t>
            </a:r>
            <a:r>
              <a:rPr lang="pl-PL" sz="1400" i="1" dirty="0" err="1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PLN</a:t>
            </a:r>
            <a:r>
              <a:rPr lang="pl-PL" sz="14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400" i="1" dirty="0" smtClean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allout"/>
          <p:cNvSpPr>
            <a:spLocks noChangeArrowheads="1"/>
          </p:cNvSpPr>
          <p:nvPr/>
        </p:nvSpPr>
        <p:spPr bwMode="gray">
          <a:xfrm>
            <a:off x="7966075" y="3228975"/>
            <a:ext cx="1806758" cy="720000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Polepszenie wyniku </a:t>
            </a:r>
            <a:br>
              <a:rPr lang="pl-PL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 896 mln </a:t>
            </a:r>
            <a:r>
              <a:rPr lang="pl-PL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PLN</a:t>
            </a:r>
            <a:endParaRPr lang="pl-PL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AutoShape 3"/>
          <p:cNvCxnSpPr>
            <a:cxnSpLocks noChangeShapeType="1"/>
            <a:stCxn id="22" idx="1"/>
          </p:cNvCxnSpPr>
          <p:nvPr/>
        </p:nvCxnSpPr>
        <p:spPr bwMode="gray">
          <a:xfrm flipH="1">
            <a:off x="7534275" y="3588975"/>
            <a:ext cx="431800" cy="339736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  <p:sp>
        <p:nvSpPr>
          <p:cNvPr id="24" name="Callout"/>
          <p:cNvSpPr>
            <a:spLocks noChangeArrowheads="1"/>
          </p:cNvSpPr>
          <p:nvPr/>
        </p:nvSpPr>
        <p:spPr bwMode="gray">
          <a:xfrm>
            <a:off x="7848508" y="4316504"/>
            <a:ext cx="1806758" cy="720000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Zmniejszenie</a:t>
            </a:r>
            <a:br>
              <a:rPr lang="pl-PL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kosztu wydobycia </a:t>
            </a:r>
            <a:br>
              <a:rPr lang="pl-PL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tony węgla o ok. 9%</a:t>
            </a:r>
            <a:endParaRPr lang="pl-PL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AutoShape 3"/>
          <p:cNvCxnSpPr>
            <a:cxnSpLocks noChangeShapeType="1"/>
            <a:stCxn id="24" idx="1"/>
          </p:cNvCxnSpPr>
          <p:nvPr/>
        </p:nvCxnSpPr>
        <p:spPr bwMode="gray">
          <a:xfrm flipH="1">
            <a:off x="7643720" y="4676504"/>
            <a:ext cx="204788" cy="379084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  <p:sp>
        <p:nvSpPr>
          <p:cNvPr id="31" name="Rectangle 30"/>
          <p:cNvSpPr/>
          <p:nvPr>
            <p:custDataLst>
              <p:tags r:id="rId16"/>
            </p:custDataLst>
          </p:nvPr>
        </p:nvSpPr>
        <p:spPr bwMode="gray">
          <a:xfrm>
            <a:off x="5151437" y="5730875"/>
            <a:ext cx="214312" cy="160338"/>
          </a:xfrm>
          <a:prstGeom prst="rect">
            <a:avLst/>
          </a:prstGeom>
          <a:solidFill>
            <a:srgbClr val="FFFFFF"/>
          </a:solidFill>
          <a:ln w="9525">
            <a:solidFill>
              <a:srgbClr val="80808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>
            <p:custDataLst>
              <p:tags r:id="rId17"/>
            </p:custDataLst>
          </p:nvPr>
        </p:nvSpPr>
        <p:spPr bwMode="gray">
          <a:xfrm>
            <a:off x="4000500" y="5730875"/>
            <a:ext cx="214312" cy="160337"/>
          </a:xfrm>
          <a:prstGeom prst="rect">
            <a:avLst/>
          </a:prstGeom>
          <a:solidFill>
            <a:srgbClr val="9CC960"/>
          </a:solidFill>
          <a:ln w="9525">
            <a:solidFill>
              <a:srgbClr val="80808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Placeholder 191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4265612" y="5726112"/>
            <a:ext cx="784225" cy="182562"/>
          </a:xfrm>
          <a:prstGeom prst="rect">
            <a:avLst/>
          </a:prstGeom>
          <a:noFill/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C7F41B7-AAB2-406B-B5D2-CFFC5DF3CDC3}" type="datetime'''&quot;''''''''''No''w''''''a K''''''''''''''W&quot;'''''''''''''''''''">
              <a:rPr lang="en-US" sz="1200" b="0" smtClean="0"/>
              <a:pPr>
                <a:spcBef>
                  <a:spcPct val="0"/>
                </a:spcBef>
                <a:spcAft>
                  <a:spcPct val="0"/>
                </a:spcAft>
              </a:pPr>
              <a:t>"Nowa KW"</a:t>
            </a:fld>
            <a:endParaRPr lang="en-US" sz="1200" b="0">
              <a:latin typeface="Arial"/>
              <a:sym typeface="Arial"/>
            </a:endParaRPr>
          </a:p>
        </p:txBody>
      </p:sp>
      <p:sp>
        <p:nvSpPr>
          <p:cNvPr id="29" name="Text Placeholder 192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5416550" y="5726112"/>
            <a:ext cx="1225550" cy="182562"/>
          </a:xfrm>
          <a:prstGeom prst="rect">
            <a:avLst/>
          </a:prstGeom>
          <a:noFill/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16B75774-FA4D-4288-B855-535F26EE23C8}" type="datetime'P''''ozo''''s''''t''''''ał''''e ''''''''''akt''y''wa '''''''">
              <a:rPr lang="en-US" sz="1200" b="0" smtClean="0"/>
              <a:pPr>
                <a:spcBef>
                  <a:spcPct val="0"/>
                </a:spcBef>
                <a:spcAft>
                  <a:spcPct val="0"/>
                </a:spcAft>
              </a:pPr>
              <a:t>Pozostałe aktywa </a:t>
            </a:fld>
            <a:endParaRPr lang="en-US" sz="1200" b="0">
              <a:latin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Object 6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4" name="think-cell Slide" r:id="rId24" imgW="360" imgH="360" progId="">
                  <p:embed/>
                </p:oleObj>
              </mc:Choice>
              <mc:Fallback>
                <p:oleObj name="think-cell Slide" r:id="rId24" imgW="360" imgH="360" progId="">
                  <p:embed/>
                  <p:pic>
                    <p:nvPicPr>
                      <p:cNvPr id="0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60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"Nowa </a:t>
            </a:r>
            <a:r>
              <a:rPr lang="pl-PL" dirty="0" err="1" smtClean="0"/>
              <a:t>KW</a:t>
            </a:r>
            <a:r>
              <a:rPr lang="pl-PL" dirty="0" smtClean="0"/>
              <a:t>" będzie miał realne szanse na walkę konkurencyjną na rynku węgla kamiennego</a:t>
            </a:r>
            <a:endParaRPr lang="en-US" dirty="0"/>
          </a:p>
        </p:txBody>
      </p:sp>
      <p:sp>
        <p:nvSpPr>
          <p:cNvPr id="26" name="ColumnHeader"/>
          <p:cNvSpPr>
            <a:spLocks noChangeArrowheads="1"/>
          </p:cNvSpPr>
          <p:nvPr/>
        </p:nvSpPr>
        <p:spPr bwMode="gray">
          <a:xfrm>
            <a:off x="4943475" y="1722437"/>
            <a:ext cx="1474820" cy="55957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36000" anchor="b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"Nowa </a:t>
            </a:r>
            <a:r>
              <a:rPr lang="pl-PL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KW</a:t>
            </a:r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"</a:t>
            </a:r>
          </a:p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pl-PL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ColumnHeader"/>
          <p:cNvSpPr>
            <a:spLocks noChangeArrowheads="1"/>
          </p:cNvSpPr>
          <p:nvPr/>
        </p:nvSpPr>
        <p:spPr bwMode="gray">
          <a:xfrm>
            <a:off x="7278687" y="1722437"/>
            <a:ext cx="1474819" cy="55957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36000" anchor="b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"Nowa </a:t>
            </a:r>
            <a:r>
              <a:rPr lang="pl-PL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KW</a:t>
            </a:r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" </a:t>
            </a:r>
          </a:p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pl-PL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Pentagon 27"/>
          <p:cNvSpPr/>
          <p:nvPr/>
        </p:nvSpPr>
        <p:spPr>
          <a:xfrm>
            <a:off x="571500" y="2419350"/>
            <a:ext cx="1524000" cy="540000"/>
          </a:xfrm>
          <a:prstGeom prst="homePlate">
            <a:avLst>
              <a:gd name="adj" fmla="val 25841"/>
            </a:avLst>
          </a:prstGeom>
          <a:solidFill>
            <a:srgbClr val="D9DEE5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pl-PL" sz="12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Wydobycie</a:t>
            </a:r>
          </a:p>
          <a:p>
            <a:pPr algn="ctr"/>
            <a:r>
              <a:rPr lang="pl-PL" sz="12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(mln ton)</a:t>
            </a:r>
            <a:endParaRPr lang="en-US" sz="1200" i="1" dirty="0" smtClean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Pentagon 28"/>
          <p:cNvSpPr/>
          <p:nvPr/>
        </p:nvSpPr>
        <p:spPr>
          <a:xfrm>
            <a:off x="571500" y="3343275"/>
            <a:ext cx="1524000" cy="540000"/>
          </a:xfrm>
          <a:prstGeom prst="homePlate">
            <a:avLst>
              <a:gd name="adj" fmla="val 25841"/>
            </a:avLst>
          </a:prstGeom>
          <a:solidFill>
            <a:srgbClr val="D9DEE5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2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Przychody</a:t>
            </a:r>
            <a:r>
              <a:rPr lang="pl-PL" sz="1200" b="1" baseline="30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2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pl-PL" sz="12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(mld </a:t>
            </a:r>
            <a:r>
              <a:rPr lang="pl-PL" sz="1200" i="1" dirty="0" err="1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PLN</a:t>
            </a:r>
            <a:r>
              <a:rPr lang="pl-PL" sz="12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200" i="1" dirty="0" smtClean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095500" y="2247900"/>
          <a:ext cx="7172296" cy="914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5" name="Chart" r:id="rId26" imgW="7172257" imgH="914400" progId="MSGraph.Chart.8">
                  <p:embed followColorScheme="full"/>
                </p:oleObj>
              </mc:Choice>
              <mc:Fallback>
                <p:oleObj name="Chart" r:id="rId26" imgW="7172257" imgH="914400" progId="MSGraph.Chart.8">
                  <p:embed followColorScheme="full"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2247900"/>
                        <a:ext cx="7172296" cy="914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 Placeholder 3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3213100" y="2430462"/>
            <a:ext cx="328612" cy="182562"/>
          </a:xfrm>
          <a:prstGeom prst="rect">
            <a:avLst/>
          </a:prstGeom>
          <a:noFill/>
          <a:effectLst/>
        </p:spPr>
        <p:txBody>
          <a:bodyPr vert="horz" wrap="none" lIns="30162" tIns="0" rIns="30162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FA2DA5E8-8AAD-48CC-A86A-FFC80B3515EC}" type="datetime'2''''''''''''9'''''''">
              <a:rPr lang="en-US" sz="120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29</a:t>
            </a:fld>
            <a:r>
              <a:rPr lang="en-US" sz="1200" baseline="30000" dirty="0" smtClean="0">
                <a:latin typeface="Arial"/>
                <a:sym typeface="Arial"/>
              </a:rPr>
              <a:t>3</a:t>
            </a:r>
            <a:r>
              <a:rPr lang="en-US" sz="1200" dirty="0" smtClean="0">
                <a:latin typeface="Arial"/>
                <a:sym typeface="Arial"/>
              </a:rPr>
              <a:t> </a:t>
            </a:r>
            <a:endParaRPr lang="en-US" sz="1200" dirty="0">
              <a:latin typeface="Arial"/>
              <a:sym typeface="Arial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095501" y="3390900"/>
          <a:ext cx="717225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6" name="Chart" r:id="rId28" imgW="7172257" imgH="914400" progId="MSGraph.Chart.8">
                  <p:embed followColorScheme="full"/>
                </p:oleObj>
              </mc:Choice>
              <mc:Fallback>
                <p:oleObj name="Chart" r:id="rId28" imgW="7172257" imgH="9144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1" y="3390900"/>
                        <a:ext cx="717225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Placeholder 9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7870825" y="3306762"/>
            <a:ext cx="271462" cy="182562"/>
          </a:xfrm>
          <a:prstGeom prst="rect">
            <a:avLst/>
          </a:prstGeom>
          <a:noFill/>
          <a:effectLst/>
        </p:spPr>
        <p:txBody>
          <a:bodyPr vert="horz" wrap="none" lIns="30162" tIns="0" rIns="30162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2DCC352F-AE80-4E62-9967-85225D2287C1}" type="datetime'''''''''7.''''''5'''''''''''''''''''''''''''">
              <a:rPr lang="en-US" sz="1200" smtClean="0"/>
              <a:pPr algn="ctr">
                <a:spcBef>
                  <a:spcPct val="0"/>
                </a:spcBef>
                <a:spcAft>
                  <a:spcPct val="0"/>
                </a:spcAft>
              </a:pPr>
              <a:t>7.5</a:t>
            </a:fld>
            <a:endParaRPr lang="en-US" sz="1200">
              <a:latin typeface="Arial"/>
              <a:sym typeface="Arial"/>
            </a:endParaRPr>
          </a:p>
        </p:txBody>
      </p:sp>
      <p:sp>
        <p:nvSpPr>
          <p:cNvPr id="33" name="Text Placeholder 8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5556250" y="3344862"/>
            <a:ext cx="271462" cy="182562"/>
          </a:xfrm>
          <a:prstGeom prst="rect">
            <a:avLst/>
          </a:prstGeom>
          <a:noFill/>
          <a:effectLst/>
        </p:spPr>
        <p:txBody>
          <a:bodyPr vert="horz" wrap="none" lIns="30162" tIns="0" rIns="30162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7B5401AF-AB4A-412B-BE66-4BA58B0CA7AA}" type="datetime'''''''''''''''''''''''''''''''''6''''.''''''''''''''''''''7'''">
              <a:rPr lang="en-US" sz="1200" smtClean="0"/>
              <a:pPr algn="ctr">
                <a:spcBef>
                  <a:spcPct val="0"/>
                </a:spcBef>
                <a:spcAft>
                  <a:spcPct val="0"/>
                </a:spcAft>
              </a:pPr>
              <a:t>6.7</a:t>
            </a:fld>
            <a:endParaRPr lang="en-US" sz="1200">
              <a:latin typeface="Arial"/>
              <a:sym typeface="Arial"/>
            </a:endParaRPr>
          </a:p>
        </p:txBody>
      </p:sp>
      <p:sp>
        <p:nvSpPr>
          <p:cNvPr id="34" name="Text Placeholder 10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3241675" y="3316287"/>
            <a:ext cx="271462" cy="182562"/>
          </a:xfrm>
          <a:prstGeom prst="rect">
            <a:avLst/>
          </a:prstGeom>
          <a:noFill/>
          <a:effectLst/>
        </p:spPr>
        <p:txBody>
          <a:bodyPr wrap="none" lIns="30162" tIns="0" rIns="30162" bIns="0" anchor="b" anchorCtr="0">
            <a:noAutofit/>
          </a:bodyPr>
          <a:lstStyle>
            <a:lvl1pPr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C0C0C0"/>
              </a:buClr>
              <a:buSzPct val="92000"/>
              <a:buFont typeface="Wingdings" pitchFamily="2" charset="2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207911" indent="-206324"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F26427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2pPr>
            <a:lvl3pPr marL="423758" indent="-212672" algn="l" defTabSz="1018923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3pPr>
            <a:lvl4pPr marL="652301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4pPr>
            <a:lvl5pPr marL="87925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336344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6pPr>
            <a:lvl7pPr marL="1793432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7pPr>
            <a:lvl8pPr marL="225051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8pPr>
            <a:lvl9pPr marL="2707605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fld id="{E4874815-BC63-4610-ABDD-CFE3B79998CB}" type="datetime'''''7''''.''''''''3'''''''''''''''''''''''''''">
              <a:rPr lang="en-US" sz="1200" b="1" smtClean="0">
                <a:solidFill>
                  <a:schemeClr val="tx1"/>
                </a:solidFill>
              </a:rPr>
              <a:pPr algn="ctr">
                <a:lnSpc>
                  <a:spcPct val="100000"/>
                </a:lnSpc>
                <a:spcBef>
                  <a:spcPct val="0"/>
                </a:spcBef>
              </a:pPr>
              <a:t>7.3</a:t>
            </a:fld>
            <a:endParaRPr lang="en-US" sz="1200" b="1">
              <a:solidFill>
                <a:schemeClr val="tx1"/>
              </a:solidFill>
              <a:latin typeface="Arial"/>
              <a:sym typeface="Arial"/>
            </a:endParaRPr>
          </a:p>
        </p:txBody>
      </p:sp>
      <p:sp>
        <p:nvSpPr>
          <p:cNvPr id="35" name="Text Placeholder 13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4406900" y="2603500"/>
            <a:ext cx="320675" cy="320675"/>
          </a:xfrm>
          <a:prstGeom prst="rect">
            <a:avLst/>
          </a:prstGeom>
          <a:noFill/>
          <a:effectLst/>
        </p:spPr>
        <p:txBody>
          <a:bodyPr wrap="none" lIns="0" tIns="0" rIns="0" bIns="0" anchor="ctr" anchorCtr="0">
            <a:noAutofit/>
          </a:bodyPr>
          <a:lstStyle>
            <a:lvl1pPr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C0C0C0"/>
              </a:buClr>
              <a:buSzPct val="92000"/>
              <a:buFont typeface="Wingdings" pitchFamily="2" charset="2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207911" indent="-206324"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F26427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2pPr>
            <a:lvl3pPr marL="423758" indent="-212672" algn="l" defTabSz="1018923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3pPr>
            <a:lvl4pPr marL="652301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4pPr>
            <a:lvl5pPr marL="87925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336344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6pPr>
            <a:lvl7pPr marL="1793432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7pPr>
            <a:lvl8pPr marL="225051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8pPr>
            <a:lvl9pPr marL="2707605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200" smtClean="0">
                <a:solidFill>
                  <a:srgbClr val="C41300"/>
                </a:solidFill>
                <a:latin typeface="Wingdings 3"/>
                <a:ea typeface="Arial Unicode MS"/>
                <a:cs typeface="Arial"/>
                <a:sym typeface="Wingdings 3"/>
              </a:rPr>
              <a:t>m</a:t>
            </a:r>
            <a:endParaRPr lang="en-US" sz="4200">
              <a:solidFill>
                <a:srgbClr val="C41300"/>
              </a:solidFill>
              <a:latin typeface="Wingdings 3"/>
              <a:ea typeface="Arial Unicode MS"/>
              <a:cs typeface="Arial"/>
              <a:sym typeface="Wingdings 3"/>
            </a:endParaRPr>
          </a:p>
        </p:txBody>
      </p:sp>
      <p:sp>
        <p:nvSpPr>
          <p:cNvPr id="36" name="Pentagon 35"/>
          <p:cNvSpPr/>
          <p:nvPr/>
        </p:nvSpPr>
        <p:spPr>
          <a:xfrm>
            <a:off x="571500" y="4322762"/>
            <a:ext cx="1524000" cy="540000"/>
          </a:xfrm>
          <a:prstGeom prst="homePlate">
            <a:avLst>
              <a:gd name="adj" fmla="val 25841"/>
            </a:avLst>
          </a:prstGeom>
          <a:solidFill>
            <a:srgbClr val="D9DEE5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2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Wynik na sprzedaży węgla</a:t>
            </a:r>
            <a:r>
              <a:rPr lang="pl-PL" sz="1200" b="1" baseline="30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pl-PL" sz="12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(mln </a:t>
            </a:r>
            <a:r>
              <a:rPr lang="pl-PL" sz="1200" i="1" dirty="0" err="1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PLN</a:t>
            </a:r>
            <a:r>
              <a:rPr lang="pl-PL" sz="12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200" i="1" dirty="0" smtClean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Pentagon 36"/>
          <p:cNvSpPr/>
          <p:nvPr/>
        </p:nvSpPr>
        <p:spPr>
          <a:xfrm>
            <a:off x="571500" y="5292725"/>
            <a:ext cx="1524000" cy="540000"/>
          </a:xfrm>
          <a:prstGeom prst="homePlate">
            <a:avLst>
              <a:gd name="adj" fmla="val 25841"/>
            </a:avLst>
          </a:prstGeom>
          <a:solidFill>
            <a:srgbClr val="D9DEE5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2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Efektywność</a:t>
            </a:r>
          </a:p>
          <a:p>
            <a:pPr algn="ctr"/>
            <a:r>
              <a:rPr lang="pl-PL" sz="1200" i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(wydobycie/etat)</a:t>
            </a:r>
            <a:endParaRPr lang="en-US" sz="1200" i="1" dirty="0" smtClean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Placeholder 13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6675437" y="2559050"/>
            <a:ext cx="320675" cy="320675"/>
          </a:xfrm>
          <a:prstGeom prst="rect">
            <a:avLst/>
          </a:prstGeom>
          <a:noFill/>
          <a:effectLst/>
        </p:spPr>
        <p:txBody>
          <a:bodyPr wrap="none" lIns="0" tIns="0" rIns="0" bIns="0" anchor="ctr" anchorCtr="0">
            <a:noAutofit/>
          </a:bodyPr>
          <a:lstStyle>
            <a:lvl1pPr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C0C0C0"/>
              </a:buClr>
              <a:buSzPct val="92000"/>
              <a:buFont typeface="Wingdings" pitchFamily="2" charset="2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207911" indent="-206324"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F26427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2pPr>
            <a:lvl3pPr marL="423758" indent="-212672" algn="l" defTabSz="1018923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3pPr>
            <a:lvl4pPr marL="652301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4pPr>
            <a:lvl5pPr marL="87925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336344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6pPr>
            <a:lvl7pPr marL="1793432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7pPr>
            <a:lvl8pPr marL="225051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8pPr>
            <a:lvl9pPr marL="2707605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200" smtClean="0">
                <a:solidFill>
                  <a:srgbClr val="06C245"/>
                </a:solidFill>
                <a:latin typeface="Wingdings 3"/>
                <a:ea typeface="Arial Unicode MS"/>
                <a:cs typeface="Arial"/>
                <a:sym typeface="Wingdings 3"/>
              </a:rPr>
              <a:t>k</a:t>
            </a:r>
            <a:endParaRPr lang="en-US" sz="4200">
              <a:solidFill>
                <a:srgbClr val="06C245"/>
              </a:solidFill>
              <a:latin typeface="Wingdings 3"/>
              <a:ea typeface="Arial Unicode MS"/>
              <a:cs typeface="Arial"/>
              <a:sym typeface="Wingdings 3"/>
            </a:endParaRPr>
          </a:p>
        </p:txBody>
      </p:sp>
      <p:sp>
        <p:nvSpPr>
          <p:cNvPr id="39" name="Text Placeholder 13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4406900" y="3511550"/>
            <a:ext cx="320675" cy="320675"/>
          </a:xfrm>
          <a:prstGeom prst="rect">
            <a:avLst/>
          </a:prstGeom>
          <a:noFill/>
          <a:effectLst/>
        </p:spPr>
        <p:txBody>
          <a:bodyPr wrap="none" lIns="0" tIns="0" rIns="0" bIns="0" anchor="ctr" anchorCtr="0">
            <a:noAutofit/>
          </a:bodyPr>
          <a:lstStyle>
            <a:lvl1pPr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C0C0C0"/>
              </a:buClr>
              <a:buSzPct val="92000"/>
              <a:buFont typeface="Wingdings" pitchFamily="2" charset="2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207911" indent="-206324"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F26427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2pPr>
            <a:lvl3pPr marL="423758" indent="-212672" algn="l" defTabSz="1018923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3pPr>
            <a:lvl4pPr marL="652301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4pPr>
            <a:lvl5pPr marL="87925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336344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6pPr>
            <a:lvl7pPr marL="1793432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7pPr>
            <a:lvl8pPr marL="225051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8pPr>
            <a:lvl9pPr marL="2707605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200" smtClean="0">
                <a:solidFill>
                  <a:srgbClr val="C41300"/>
                </a:solidFill>
                <a:latin typeface="Wingdings 3"/>
                <a:ea typeface="Arial Unicode MS"/>
                <a:cs typeface="Arial"/>
                <a:sym typeface="Wingdings 3"/>
              </a:rPr>
              <a:t>m</a:t>
            </a:r>
            <a:endParaRPr lang="en-US" sz="4200">
              <a:solidFill>
                <a:srgbClr val="C41300"/>
              </a:solidFill>
              <a:latin typeface="Wingdings 3"/>
              <a:ea typeface="Arial Unicode MS"/>
              <a:cs typeface="Arial"/>
              <a:sym typeface="Wingdings 3"/>
            </a:endParaRPr>
          </a:p>
        </p:txBody>
      </p:sp>
      <p:sp>
        <p:nvSpPr>
          <p:cNvPr id="40" name="Text Placeholder 13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6675437" y="3511550"/>
            <a:ext cx="320675" cy="320675"/>
          </a:xfrm>
          <a:prstGeom prst="rect">
            <a:avLst/>
          </a:prstGeom>
          <a:noFill/>
          <a:effectLst/>
        </p:spPr>
        <p:txBody>
          <a:bodyPr wrap="none" lIns="0" tIns="0" rIns="0" bIns="0" anchor="ctr" anchorCtr="0">
            <a:noAutofit/>
          </a:bodyPr>
          <a:lstStyle>
            <a:lvl1pPr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C0C0C0"/>
              </a:buClr>
              <a:buSzPct val="92000"/>
              <a:buFont typeface="Wingdings" pitchFamily="2" charset="2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207911" indent="-206324"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F26427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2pPr>
            <a:lvl3pPr marL="423758" indent="-212672" algn="l" defTabSz="1018923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3pPr>
            <a:lvl4pPr marL="652301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4pPr>
            <a:lvl5pPr marL="87925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336344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6pPr>
            <a:lvl7pPr marL="1793432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7pPr>
            <a:lvl8pPr marL="225051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8pPr>
            <a:lvl9pPr marL="2707605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200" smtClean="0">
                <a:solidFill>
                  <a:srgbClr val="06C245"/>
                </a:solidFill>
                <a:latin typeface="Wingdings 3"/>
                <a:ea typeface="Arial Unicode MS"/>
                <a:cs typeface="Arial"/>
                <a:sym typeface="Wingdings 3"/>
              </a:rPr>
              <a:t>k</a:t>
            </a:r>
            <a:endParaRPr lang="en-US" sz="4200">
              <a:solidFill>
                <a:srgbClr val="06C245"/>
              </a:solidFill>
              <a:latin typeface="Wingdings 3"/>
              <a:ea typeface="Arial Unicode MS"/>
              <a:cs typeface="Arial"/>
              <a:sym typeface="Wingdings 3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custDataLst>
              <p:tags r:id="rId14"/>
            </p:custDataLst>
          </p:nvPr>
        </p:nvGraphicFramePr>
        <p:xfrm>
          <a:off x="2095500" y="4191000"/>
          <a:ext cx="7172257" cy="1066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7" name="Chart" r:id="rId30" imgW="7172257" imgH="1066710" progId="MSGraph.Chart.8">
                  <p:embed followColorScheme="full"/>
                </p:oleObj>
              </mc:Choice>
              <mc:Fallback>
                <p:oleObj name="Chart" r:id="rId30" imgW="7172257" imgH="1066710" progId="MSGraph.Chart.8">
                  <p:embed followColorScheme="full"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4191000"/>
                        <a:ext cx="7172257" cy="10667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Placeholder 2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3132137" y="4940300"/>
            <a:ext cx="490537" cy="182562"/>
          </a:xfrm>
          <a:prstGeom prst="rect">
            <a:avLst/>
          </a:prstGeom>
          <a:noFill/>
          <a:effectLst/>
        </p:spPr>
        <p:txBody>
          <a:bodyPr vert="horz" wrap="none" lIns="30162" tIns="0" rIns="30162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A7CD05C6-B899-481E-A1FE-35DC9B8BDAFE}" type="datetime'''-1'''''''''''',''''''''1''''''''''''''''''''''51'''''''''">
              <a:rPr lang="en-US" sz="120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-1,151</a:t>
            </a:fld>
            <a:endParaRPr lang="en-US" sz="1200">
              <a:latin typeface="Arial"/>
              <a:sym typeface="Arial"/>
            </a:endParaRPr>
          </a:p>
        </p:txBody>
      </p:sp>
      <p:sp>
        <p:nvSpPr>
          <p:cNvPr id="45" name="Text Placeholder 13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4406900" y="4416425"/>
            <a:ext cx="320675" cy="320675"/>
          </a:xfrm>
          <a:prstGeom prst="rect">
            <a:avLst/>
          </a:prstGeom>
          <a:noFill/>
          <a:effectLst/>
        </p:spPr>
        <p:txBody>
          <a:bodyPr wrap="none" lIns="0" tIns="0" rIns="0" bIns="0" anchor="ctr" anchorCtr="0">
            <a:noAutofit/>
          </a:bodyPr>
          <a:lstStyle>
            <a:lvl1pPr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C0C0C0"/>
              </a:buClr>
              <a:buSzPct val="92000"/>
              <a:buFont typeface="Wingdings" pitchFamily="2" charset="2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207911" indent="-206324"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F26427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2pPr>
            <a:lvl3pPr marL="423758" indent="-212672" algn="l" defTabSz="1018923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3pPr>
            <a:lvl4pPr marL="652301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4pPr>
            <a:lvl5pPr marL="87925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336344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6pPr>
            <a:lvl7pPr marL="1793432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7pPr>
            <a:lvl8pPr marL="225051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8pPr>
            <a:lvl9pPr marL="2707605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200" smtClean="0">
                <a:solidFill>
                  <a:srgbClr val="06C245"/>
                </a:solidFill>
                <a:latin typeface="Wingdings 3"/>
                <a:ea typeface="Arial Unicode MS"/>
                <a:cs typeface="Arial"/>
                <a:sym typeface="Wingdings 3"/>
              </a:rPr>
              <a:t>k</a:t>
            </a:r>
            <a:endParaRPr lang="en-US" sz="4200">
              <a:solidFill>
                <a:srgbClr val="06C245"/>
              </a:solidFill>
              <a:latin typeface="Wingdings 3"/>
              <a:ea typeface="Arial Unicode MS"/>
              <a:cs typeface="Arial"/>
              <a:sym typeface="Wingdings 3"/>
            </a:endParaRPr>
          </a:p>
        </p:txBody>
      </p:sp>
      <p:sp>
        <p:nvSpPr>
          <p:cNvPr id="46" name="Text Placeholder 13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6675437" y="4416425"/>
            <a:ext cx="320675" cy="320675"/>
          </a:xfrm>
          <a:prstGeom prst="rect">
            <a:avLst/>
          </a:prstGeom>
          <a:noFill/>
          <a:effectLst/>
        </p:spPr>
        <p:txBody>
          <a:bodyPr wrap="none" lIns="0" tIns="0" rIns="0" bIns="0" anchor="ctr" anchorCtr="0">
            <a:noAutofit/>
          </a:bodyPr>
          <a:lstStyle>
            <a:lvl1pPr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C0C0C0"/>
              </a:buClr>
              <a:buSzPct val="92000"/>
              <a:buFont typeface="Wingdings" pitchFamily="2" charset="2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207911" indent="-206324"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F26427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2pPr>
            <a:lvl3pPr marL="423758" indent="-212672" algn="l" defTabSz="1018923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3pPr>
            <a:lvl4pPr marL="652301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4pPr>
            <a:lvl5pPr marL="87925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336344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6pPr>
            <a:lvl7pPr marL="1793432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7pPr>
            <a:lvl8pPr marL="225051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8pPr>
            <a:lvl9pPr marL="2707605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200" smtClean="0">
                <a:solidFill>
                  <a:srgbClr val="06C245"/>
                </a:solidFill>
                <a:latin typeface="Wingdings 3"/>
                <a:ea typeface="Arial Unicode MS"/>
                <a:cs typeface="Arial"/>
                <a:sym typeface="Wingdings 3"/>
              </a:rPr>
              <a:t>k</a:t>
            </a:r>
            <a:endParaRPr lang="en-US" sz="4200">
              <a:solidFill>
                <a:srgbClr val="06C245"/>
              </a:solidFill>
              <a:latin typeface="Wingdings 3"/>
              <a:ea typeface="Arial Unicode MS"/>
              <a:cs typeface="Arial"/>
              <a:sym typeface="Wingdings 3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custDataLst>
              <p:tags r:id="rId18"/>
            </p:custDataLst>
          </p:nvPr>
        </p:nvGraphicFramePr>
        <p:xfrm>
          <a:off x="2095500" y="5219700"/>
          <a:ext cx="7172296" cy="914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8" name="Chart" r:id="rId32" imgW="7172257" imgH="914400" progId="MSGraph.Chart.8">
                  <p:embed followColorScheme="full"/>
                </p:oleObj>
              </mc:Choice>
              <mc:Fallback>
                <p:oleObj name="Chart" r:id="rId32" imgW="7172257" imgH="914400" progId="MSGraph.Chart.8">
                  <p:embed followColorScheme="full"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5219700"/>
                        <a:ext cx="7172296" cy="914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 Placeholder 135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7805737" y="5278437"/>
            <a:ext cx="401637" cy="182562"/>
          </a:xfrm>
          <a:prstGeom prst="rect">
            <a:avLst/>
          </a:prstGeom>
          <a:noFill/>
          <a:effectLst/>
        </p:spPr>
        <p:txBody>
          <a:bodyPr vert="horz" wrap="none" lIns="30162" tIns="0" rIns="30162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200" dirty="0" smtClean="0">
                <a:latin typeface="Arial"/>
                <a:sym typeface="Arial"/>
              </a:rPr>
              <a:t>~850</a:t>
            </a:r>
            <a:endParaRPr lang="en-US" sz="1200" dirty="0">
              <a:latin typeface="Arial"/>
              <a:sym typeface="Arial"/>
            </a:endParaRPr>
          </a:p>
        </p:txBody>
      </p:sp>
      <p:sp>
        <p:nvSpPr>
          <p:cNvPr id="57" name="Text Placeholder 131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5491162" y="5287962"/>
            <a:ext cx="401637" cy="182562"/>
          </a:xfrm>
          <a:prstGeom prst="rect">
            <a:avLst/>
          </a:prstGeom>
          <a:noFill/>
          <a:effectLst/>
        </p:spPr>
        <p:txBody>
          <a:bodyPr vert="horz" wrap="none" lIns="30162" tIns="0" rIns="30162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200" dirty="0" smtClean="0">
                <a:latin typeface="Arial"/>
                <a:sym typeface="Arial"/>
              </a:rPr>
              <a:t>~820</a:t>
            </a:r>
            <a:endParaRPr lang="en-US" sz="1200" dirty="0">
              <a:latin typeface="Arial"/>
              <a:sym typeface="Arial"/>
            </a:endParaRPr>
          </a:p>
        </p:txBody>
      </p:sp>
      <p:sp>
        <p:nvSpPr>
          <p:cNvPr id="48" name="Text Placeholder 13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4406900" y="5481637"/>
            <a:ext cx="320675" cy="320675"/>
          </a:xfrm>
          <a:prstGeom prst="rect">
            <a:avLst/>
          </a:prstGeom>
          <a:noFill/>
          <a:effectLst/>
        </p:spPr>
        <p:txBody>
          <a:bodyPr wrap="none" lIns="0" tIns="0" rIns="0" bIns="0" anchor="ctr" anchorCtr="0">
            <a:noAutofit/>
          </a:bodyPr>
          <a:lstStyle>
            <a:lvl1pPr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C0C0C0"/>
              </a:buClr>
              <a:buSzPct val="92000"/>
              <a:buFont typeface="Wingdings" pitchFamily="2" charset="2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207911" indent="-206324"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F26427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2pPr>
            <a:lvl3pPr marL="423758" indent="-212672" algn="l" defTabSz="1018923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3pPr>
            <a:lvl4pPr marL="652301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4pPr>
            <a:lvl5pPr marL="87925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336344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6pPr>
            <a:lvl7pPr marL="1793432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7pPr>
            <a:lvl8pPr marL="225051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8pPr>
            <a:lvl9pPr marL="2707605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200" smtClean="0">
                <a:solidFill>
                  <a:srgbClr val="06C245"/>
                </a:solidFill>
                <a:latin typeface="Wingdings 3"/>
                <a:ea typeface="Arial Unicode MS"/>
                <a:cs typeface="Arial"/>
                <a:sym typeface="Wingdings 3"/>
              </a:rPr>
              <a:t>k</a:t>
            </a:r>
            <a:endParaRPr lang="en-US" sz="4200">
              <a:solidFill>
                <a:srgbClr val="06C245"/>
              </a:solidFill>
              <a:latin typeface="Wingdings 3"/>
              <a:ea typeface="Arial Unicode MS"/>
              <a:cs typeface="Arial"/>
              <a:sym typeface="Wingdings 3"/>
            </a:endParaRPr>
          </a:p>
        </p:txBody>
      </p:sp>
      <p:sp>
        <p:nvSpPr>
          <p:cNvPr id="49" name="Text Placeholder 13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6675437" y="5481637"/>
            <a:ext cx="320675" cy="320675"/>
          </a:xfrm>
          <a:prstGeom prst="rect">
            <a:avLst/>
          </a:prstGeom>
          <a:noFill/>
          <a:effectLst/>
        </p:spPr>
        <p:txBody>
          <a:bodyPr wrap="none" lIns="0" tIns="0" rIns="0" bIns="0" anchor="ctr" anchorCtr="0">
            <a:noAutofit/>
          </a:bodyPr>
          <a:lstStyle>
            <a:lvl1pPr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C0C0C0"/>
              </a:buClr>
              <a:buSzPct val="92000"/>
              <a:buFont typeface="Wingdings" pitchFamily="2" charset="2"/>
              <a:defRPr sz="1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207911" indent="-206324" algn="l" defTabSz="1018923" rtl="0" eaLnBrk="0" fontAlgn="base" hangingPunct="0">
              <a:lnSpc>
                <a:spcPct val="110000"/>
              </a:lnSpc>
              <a:spcBef>
                <a:spcPct val="70000"/>
              </a:spcBef>
              <a:spcAft>
                <a:spcPct val="0"/>
              </a:spcAft>
              <a:buClr>
                <a:srgbClr val="F26427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2pPr>
            <a:lvl3pPr marL="423758" indent="-212672" algn="l" defTabSz="1018923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92000"/>
              <a:buFont typeface="Wingdings" pitchFamily="2" charset="2"/>
              <a:buChar char="n"/>
              <a:defRPr sz="1100">
                <a:solidFill>
                  <a:srgbClr val="000000"/>
                </a:solidFill>
                <a:latin typeface="+mn-lt"/>
                <a:ea typeface="+mn-ea"/>
              </a:defRPr>
            </a:lvl3pPr>
            <a:lvl4pPr marL="652301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4pPr>
            <a:lvl5pPr marL="87925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5pPr>
            <a:lvl6pPr marL="1336344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6pPr>
            <a:lvl7pPr marL="1793432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7pPr>
            <a:lvl8pPr marL="2250518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8pPr>
            <a:lvl9pPr marL="2707605" indent="-225370" algn="l" defTabSz="101892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969696"/>
              </a:buClr>
              <a:buFont typeface="Arial" charset="0"/>
              <a:buChar char="–"/>
              <a:defRPr sz="11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200" smtClean="0">
                <a:solidFill>
                  <a:srgbClr val="06C245"/>
                </a:solidFill>
                <a:latin typeface="Wingdings 3"/>
                <a:ea typeface="Arial Unicode MS"/>
                <a:cs typeface="Arial"/>
                <a:sym typeface="Wingdings 3"/>
              </a:rPr>
              <a:t>k</a:t>
            </a:r>
            <a:endParaRPr lang="en-US" sz="4200">
              <a:solidFill>
                <a:srgbClr val="06C245"/>
              </a:solidFill>
              <a:latin typeface="Wingdings 3"/>
              <a:ea typeface="Arial Unicode MS"/>
              <a:cs typeface="Arial"/>
              <a:sym typeface="Wingdings 3"/>
            </a:endParaRPr>
          </a:p>
        </p:txBody>
      </p:sp>
      <p:sp>
        <p:nvSpPr>
          <p:cNvPr id="50" name="ColumnHeader"/>
          <p:cNvSpPr>
            <a:spLocks noChangeArrowheads="1"/>
          </p:cNvSpPr>
          <p:nvPr/>
        </p:nvSpPr>
        <p:spPr bwMode="gray">
          <a:xfrm>
            <a:off x="2628900" y="1522412"/>
            <a:ext cx="1474819" cy="77501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36000" anchor="b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Kompania Węglowa</a:t>
            </a:r>
          </a:p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2014</a:t>
            </a:r>
            <a:r>
              <a:rPr lang="pl-PL" sz="1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Footnote"/>
          <p:cNvSpPr>
            <a:spLocks noChangeArrowheads="1"/>
          </p:cNvSpPr>
          <p:nvPr/>
        </p:nvSpPr>
        <p:spPr bwMode="gray">
          <a:xfrm>
            <a:off x="323850" y="6232912"/>
            <a:ext cx="8991600" cy="3302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pl-PL" sz="800" dirty="0" smtClean="0"/>
              <a:t>1. Przychody ze sprzedaży węgla w cenach zbytu.   2. Dane dla 2014 roku bez kopalni Knurów-Szczygłowice.  3. Z czego 27,2 mln t węgiel energetyczny oraz 1,4 mln t węgiel koksowy.</a:t>
            </a:r>
          </a:p>
          <a:p>
            <a:pPr>
              <a:lnSpc>
                <a:spcPct val="90000"/>
              </a:lnSpc>
            </a:pPr>
            <a:r>
              <a:rPr lang="pl-PL" sz="800" dirty="0" smtClean="0"/>
              <a:t>Źródło: Materiały i analizy spółki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Object 3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2" name="think-cell Slide" r:id="rId25" imgW="360" imgH="360" progId="">
                  <p:embed/>
                </p:oleObj>
              </mc:Choice>
              <mc:Fallback>
                <p:oleObj name="think-cell Slide" r:id="rId25" imgW="360" imgH="360" progId="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000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Dla pracowników 4 restrukturyzowanych kopalń zaplanowany kompleksowy pakiet osłonowy</a:t>
            </a:r>
            <a:endParaRPr lang="en-US" dirty="0"/>
          </a:p>
        </p:txBody>
      </p:sp>
      <p:cxnSp>
        <p:nvCxnSpPr>
          <p:cNvPr id="24" name="Straight Connector 23"/>
          <p:cNvCxnSpPr/>
          <p:nvPr>
            <p:custDataLst>
              <p:tags r:id="rId4"/>
            </p:custDataLst>
          </p:nvPr>
        </p:nvCxnSpPr>
        <p:spPr bwMode="gray">
          <a:xfrm>
            <a:off x="3371850" y="4686300"/>
            <a:ext cx="371475" cy="0"/>
          </a:xfrm>
          <a:prstGeom prst="line">
            <a:avLst/>
          </a:prstGeom>
          <a:ln w="3175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>
            <p:custDataLst>
              <p:tags r:id="rId5"/>
            </p:custDataLst>
          </p:nvPr>
        </p:nvCxnSpPr>
        <p:spPr bwMode="gray">
          <a:xfrm>
            <a:off x="2381250" y="4524375"/>
            <a:ext cx="371475" cy="0"/>
          </a:xfrm>
          <a:prstGeom prst="line">
            <a:avLst/>
          </a:prstGeom>
          <a:ln w="3175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>
            <p:custDataLst>
              <p:tags r:id="rId6"/>
            </p:custDataLst>
          </p:nvPr>
        </p:nvCxnSpPr>
        <p:spPr bwMode="gray">
          <a:xfrm>
            <a:off x="1381125" y="2314575"/>
            <a:ext cx="371475" cy="0"/>
          </a:xfrm>
          <a:prstGeom prst="line">
            <a:avLst/>
          </a:prstGeom>
          <a:ln w="3175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419101" y="1904999"/>
          <a:ext cx="4238557" cy="3638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3" name="Chart" r:id="rId27" imgW="4238612" imgH="3638435" progId="MSGraph.Chart.8">
                  <p:embed followColorScheme="full"/>
                </p:oleObj>
              </mc:Choice>
              <mc:Fallback>
                <p:oleObj name="Chart" r:id="rId27" imgW="4238612" imgH="363843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1" y="1904999"/>
                        <a:ext cx="4238557" cy="36384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Placeholder 23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581021" y="1739900"/>
            <a:ext cx="5491162" cy="182562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1200" b="0" dirty="0" smtClean="0">
                <a:latin typeface="Arial"/>
                <a:sym typeface="Arial"/>
              </a:rPr>
              <a:t>Liczba pracowników w kopalniach Kompanii Węglowej i plany 2015-2016 (w tys.)</a:t>
            </a:r>
            <a:r>
              <a:rPr lang="pl-PL" sz="1200" b="0" baseline="30000" dirty="0" smtClean="0">
                <a:latin typeface="Arial"/>
                <a:sym typeface="Arial"/>
              </a:rPr>
              <a:t>1</a:t>
            </a:r>
            <a:endParaRPr lang="en-US" sz="1200" b="0" baseline="30000" dirty="0">
              <a:latin typeface="Arial"/>
              <a:sym typeface="Arial"/>
            </a:endParaRPr>
          </a:p>
        </p:txBody>
      </p:sp>
      <p:sp>
        <p:nvSpPr>
          <p:cNvPr id="16" name="Text Placeholder 31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3705225" y="5508625"/>
            <a:ext cx="695325" cy="304800"/>
          </a:xfrm>
          <a:prstGeom prst="rect">
            <a:avLst/>
          </a:prstGeom>
          <a:noFill/>
          <a:effectLst/>
        </p:spPr>
        <p:txBody>
          <a:bodyPr wrap="square" lIns="0" tIns="0" rIns="0" bIns="0" numCol="1" spc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7749310B-F4B2-4666-866E-B0B0FA0D40F1}" type="datetime'4'''''''' ko''p''al''''n''ie l''''ik''w''idow''a''n''e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4 kopalnie likwidowane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34" name="Text Placeholder 139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3905250" y="4962525"/>
            <a:ext cx="295275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/>
              <a:t>10,5</a:t>
            </a:r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50" name="Text Placeholder 6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2767012" y="5508625"/>
            <a:ext cx="59055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Emerytury</a:t>
            </a:r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52" name="Text Placeholder 7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2908300" y="4529137"/>
            <a:ext cx="307975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773E266A-0ABE-4E63-B896-F534DDC7CCEB}" type="datetime'''''''''''''''2'',''''''3''''''''''''''''''''''''''''''''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2,3</a:t>
            </a:fld>
            <a:r>
              <a:rPr lang="en-US" sz="1000" b="0" baseline="30000" dirty="0" smtClean="0">
                <a:latin typeface="Arial"/>
                <a:sym typeface="Arial"/>
              </a:rPr>
              <a:t>2</a:t>
            </a:r>
            <a:r>
              <a:rPr lang="en-US" sz="1000" b="0" dirty="0" smtClean="0">
                <a:latin typeface="Arial"/>
                <a:sym typeface="Arial"/>
              </a:rPr>
              <a:t> </a:t>
            </a:r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45" name="Text Placeholder 4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1668462" y="5508625"/>
            <a:ext cx="798512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5B343D24-45E5-42B9-A9C4-F9F83C7F6B4A}" type="datetime'''''1''0'''' ''k''''''''''''opa''l''''''''ń'''''' ''KW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10 kopalń KW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48" name="Text Placeholder 5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1919287" y="3343275"/>
            <a:ext cx="295275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284159F7-B61B-45EB-95DA-E84A55BAFB3E}" type="datetime'''''''''''''''''''''''''''''32'''''''''''''',9''''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32,9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20" name="Text Placeholder 24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665162" y="5508625"/>
            <a:ext cx="812800" cy="304800"/>
          </a:xfrm>
          <a:prstGeom prst="rect">
            <a:avLst/>
          </a:prstGeom>
          <a:noFill/>
          <a:effectLst/>
        </p:spPr>
        <p:txBody>
          <a:bodyPr wrap="square" lIns="0" tIns="0" rIns="0" bIns="0" numCol="1" spc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C926CCC8-AF03-447C-A804-16C0DF67DCE9}" type="datetime'''Ob''ec''''na ''lic''''''zba'''' ''''prac''''''o''''wn''ików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Obecna liczba pracowników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27" name="Text Placeholder 136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923925" y="3776662"/>
            <a:ext cx="295275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~47</a:t>
            </a:r>
            <a:endParaRPr lang="en-US" sz="1000" b="0" dirty="0">
              <a:latin typeface="Arial"/>
              <a:sym typeface="Arial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custDataLst>
              <p:tags r:id="rId17"/>
            </p:custDataLst>
          </p:nvPr>
        </p:nvGraphicFramePr>
        <p:xfrm>
          <a:off x="5257800" y="2019300"/>
          <a:ext cx="1381057" cy="3524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4" name="Chart" r:id="rId29" imgW="1381017" imgH="3524253" progId="MSGraph.Chart.8">
                  <p:embed followColorScheme="full"/>
                </p:oleObj>
              </mc:Choice>
              <mc:Fallback>
                <p:oleObj name="Chart" r:id="rId29" imgW="1381017" imgH="3524253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019300"/>
                        <a:ext cx="1381057" cy="3524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Placeholder 10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5786437" y="2336800"/>
            <a:ext cx="295275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/>
              <a:t>~10,5</a:t>
            </a:r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36" name="Text Placeholder 143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5821362" y="5162550"/>
            <a:ext cx="225425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1,6</a:t>
            </a:r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38" name="Text Placeholder 144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5786438" y="4762500"/>
            <a:ext cx="26035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/>
              <a:t>~1,5</a:t>
            </a:r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37" name="Text Placeholder 145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5786438" y="4224337"/>
            <a:ext cx="26035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/>
              <a:t>~</a:t>
            </a:r>
            <a:fld id="{2C1EE957-3FC2-4685-9075-0AD48E28BDF2}" type="datetime'''''''''''''''''2'',''''''1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2,1</a:t>
            </a:fld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39" name="Text Placeholder 146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5821362" y="3186112"/>
            <a:ext cx="225425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~6.0</a:t>
            </a:r>
            <a:endParaRPr lang="en-US" sz="1000" b="0" dirty="0">
              <a:latin typeface="Arial"/>
              <a:sym typeface="Arial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4400550" y="2571750"/>
            <a:ext cx="1183416" cy="2116658"/>
          </a:xfrm>
          <a:prstGeom prst="line">
            <a:avLst/>
          </a:prstGeom>
          <a:ln w="15875">
            <a:solidFill>
              <a:schemeClr val="bg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557589" y="5387975"/>
            <a:ext cx="785712" cy="0"/>
          </a:xfrm>
          <a:prstGeom prst="line">
            <a:avLst/>
          </a:prstGeom>
          <a:ln w="15875">
            <a:solidFill>
              <a:schemeClr val="bg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utoShape 2"/>
          <p:cNvSpPr>
            <a:spLocks/>
          </p:cNvSpPr>
          <p:nvPr/>
        </p:nvSpPr>
        <p:spPr bwMode="gray">
          <a:xfrm>
            <a:off x="5403850" y="4021137"/>
            <a:ext cx="151088" cy="1338433"/>
          </a:xfrm>
          <a:prstGeom prst="leftBrace">
            <a:avLst>
              <a:gd name="adj1" fmla="val 32192"/>
              <a:gd name="adj2" fmla="val 50000"/>
            </a:avLst>
          </a:prstGeom>
          <a:noFill/>
          <a:ln w="19050">
            <a:solidFill>
              <a:srgbClr val="A6A6A6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663197" y="4448175"/>
            <a:ext cx="838691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l-GR" sz="1000" b="1" dirty="0" smtClean="0">
                <a:solidFill>
                  <a:srgbClr val="006600"/>
                </a:solidFill>
              </a:rPr>
              <a:t>Σ</a:t>
            </a:r>
            <a:r>
              <a:rPr lang="pl-PL" sz="1000" b="1" dirty="0" smtClean="0">
                <a:solidFill>
                  <a:srgbClr val="006600"/>
                </a:solidFill>
              </a:rPr>
              <a:t> = 5,5 tys.</a:t>
            </a:r>
          </a:p>
          <a:p>
            <a:pPr algn="ctr"/>
            <a:r>
              <a:rPr lang="pl-PL" sz="1000" b="1" dirty="0" smtClean="0">
                <a:solidFill>
                  <a:srgbClr val="006600"/>
                </a:solidFill>
              </a:rPr>
              <a:t>osób</a:t>
            </a:r>
            <a:endParaRPr lang="en-US" sz="900" dirty="0">
              <a:solidFill>
                <a:srgbClr val="006600"/>
              </a:solidFill>
            </a:endParaRPr>
          </a:p>
        </p:txBody>
      </p:sp>
      <p:cxnSp>
        <p:nvCxnSpPr>
          <p:cNvPr id="75" name="Elbow Connector 74"/>
          <p:cNvCxnSpPr/>
          <p:nvPr/>
        </p:nvCxnSpPr>
        <p:spPr>
          <a:xfrm rot="10800000" flipV="1">
            <a:off x="6375400" y="1828800"/>
            <a:ext cx="1517650" cy="1434326"/>
          </a:xfrm>
          <a:prstGeom prst="bentConnector3">
            <a:avLst>
              <a:gd name="adj1" fmla="val 84429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/>
          <p:nvPr/>
        </p:nvCxnSpPr>
        <p:spPr>
          <a:xfrm rot="10800000" flipV="1">
            <a:off x="6375400" y="2541587"/>
            <a:ext cx="1517650" cy="1759924"/>
          </a:xfrm>
          <a:prstGeom prst="bentConnector3">
            <a:avLst>
              <a:gd name="adj1" fmla="val 7104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/>
          <p:nvPr/>
        </p:nvCxnSpPr>
        <p:spPr>
          <a:xfrm rot="10800000" flipV="1">
            <a:off x="6375400" y="3695700"/>
            <a:ext cx="1183828" cy="1068621"/>
          </a:xfrm>
          <a:prstGeom prst="bentConnector3">
            <a:avLst>
              <a:gd name="adj1" fmla="val 43869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>
          <a:xfrm rot="10800000" flipV="1">
            <a:off x="6375400" y="4851400"/>
            <a:ext cx="1169315" cy="312398"/>
          </a:xfrm>
          <a:prstGeom prst="bentConnector3">
            <a:avLst>
              <a:gd name="adj1" fmla="val 28899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7342187" y="1386325"/>
            <a:ext cx="195989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pl-PL" sz="1000" b="1" dirty="0" smtClean="0">
                <a:latin typeface="Arial" pitchFamily="34" charset="0"/>
                <a:cs typeface="Arial" pitchFamily="34" charset="0"/>
              </a:rPr>
              <a:t>Relokacje</a:t>
            </a:r>
            <a:r>
              <a:rPr lang="pl-PL" sz="1000" b="1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l-PL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000" dirty="0" smtClean="0">
                <a:latin typeface="Arial" pitchFamily="34" charset="0"/>
                <a:cs typeface="Arial" pitchFamily="34" charset="0"/>
              </a:rPr>
              <a:t> do innych kopalń "Nowej KW": </a:t>
            </a:r>
            <a:r>
              <a:rPr lang="pl-PL" sz="1000" b="1" dirty="0" smtClean="0">
                <a:latin typeface="Arial" pitchFamily="34" charset="0"/>
                <a:cs typeface="Arial" pitchFamily="34" charset="0"/>
              </a:rPr>
              <a:t> do ~ 6 tys. osób</a:t>
            </a:r>
            <a:r>
              <a:rPr lang="pl-PL" sz="1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1000" dirty="0" smtClean="0">
                <a:latin typeface="Arial" pitchFamily="34" charset="0"/>
                <a:cs typeface="Arial" pitchFamily="34" charset="0"/>
              </a:rPr>
              <a:t> do 4000 osób w 2015</a:t>
            </a:r>
          </a:p>
          <a:p>
            <a:pPr>
              <a:buFont typeface="Arial" pitchFamily="34" charset="0"/>
              <a:buChar char="•"/>
            </a:pPr>
            <a:r>
              <a:rPr lang="pl-PL" sz="1000" dirty="0" smtClean="0">
                <a:latin typeface="Arial" pitchFamily="34" charset="0"/>
                <a:cs typeface="Arial" pitchFamily="34" charset="0"/>
              </a:rPr>
              <a:t> do 2000 osób w 2016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42187" y="2126987"/>
            <a:ext cx="195989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pl-PL" sz="1000" b="1" dirty="0" smtClean="0">
                <a:latin typeface="Arial" pitchFamily="34" charset="0"/>
                <a:cs typeface="Arial" pitchFamily="34" charset="0"/>
              </a:rPr>
              <a:t>Urlopy górnicze</a:t>
            </a:r>
            <a:r>
              <a:rPr lang="pl-PL" sz="1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l-PL" sz="1000" b="1" dirty="0" smtClean="0">
                <a:latin typeface="Arial" pitchFamily="34" charset="0"/>
                <a:cs typeface="Arial" pitchFamily="34" charset="0"/>
              </a:rPr>
              <a:t>~ 2100 osób</a:t>
            </a:r>
            <a:r>
              <a:rPr lang="pl-PL" sz="10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pl-PL" sz="1000" dirty="0" smtClean="0">
                <a:latin typeface="Arial" pitchFamily="34" charset="0"/>
                <a:cs typeface="Arial" pitchFamily="34" charset="0"/>
              </a:rPr>
            </a:br>
            <a:r>
              <a:rPr lang="pl-PL" sz="1000" dirty="0" smtClean="0">
                <a:latin typeface="Arial" pitchFamily="34" charset="0"/>
                <a:cs typeface="Arial" pitchFamily="34" charset="0"/>
              </a:rPr>
              <a:t>w latach 2015-2016</a:t>
            </a:r>
          </a:p>
          <a:p>
            <a:pPr>
              <a:buFont typeface="Arial" pitchFamily="34" charset="0"/>
              <a:buChar char="•"/>
            </a:pPr>
            <a:r>
              <a:rPr lang="pl-PL" sz="1000" dirty="0" smtClean="0">
                <a:latin typeface="Arial" pitchFamily="34" charset="0"/>
                <a:cs typeface="Arial" pitchFamily="34" charset="0"/>
              </a:rPr>
              <a:t> 4 lata (75% </a:t>
            </a:r>
            <a:r>
              <a:rPr lang="pl-PL" sz="1000" dirty="0" err="1" smtClean="0">
                <a:latin typeface="Arial" pitchFamily="34" charset="0"/>
                <a:cs typeface="Arial" pitchFamily="34" charset="0"/>
              </a:rPr>
              <a:t>świad</a:t>
            </a:r>
            <a:r>
              <a:rPr lang="pl-PL" sz="1000" dirty="0" smtClean="0">
                <a:latin typeface="Arial" pitchFamily="34" charset="0"/>
                <a:cs typeface="Arial" pitchFamily="34" charset="0"/>
              </a:rPr>
              <a:t>. urlop.)</a:t>
            </a:r>
          </a:p>
          <a:p>
            <a:endParaRPr lang="en-US" sz="1200" dirty="0"/>
          </a:p>
        </p:txBody>
      </p:sp>
      <p:sp>
        <p:nvSpPr>
          <p:cNvPr id="65" name="Rectangle 64"/>
          <p:cNvSpPr/>
          <p:nvPr/>
        </p:nvSpPr>
        <p:spPr>
          <a:xfrm>
            <a:off x="7342187" y="2813022"/>
            <a:ext cx="2106613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pl-PL" sz="1000" b="1" dirty="0" smtClean="0">
                <a:latin typeface="Arial" pitchFamily="34" charset="0"/>
                <a:cs typeface="Arial" pitchFamily="34" charset="0"/>
              </a:rPr>
              <a:t>Jednorazowe odprawy pieniężne (za porozumieniem stron)</a:t>
            </a:r>
            <a:r>
              <a:rPr lang="pl-PL" sz="1000" dirty="0" smtClean="0">
                <a:latin typeface="Arial" pitchFamily="34" charset="0"/>
                <a:cs typeface="Arial" pitchFamily="34" charset="0"/>
              </a:rPr>
              <a:t>: ~ 1</a:t>
            </a:r>
            <a:r>
              <a:rPr lang="pl-PL" sz="1000" b="1" dirty="0" smtClean="0">
                <a:latin typeface="Arial" pitchFamily="34" charset="0"/>
                <a:cs typeface="Arial" pitchFamily="34" charset="0"/>
              </a:rPr>
              <a:t>500 osoby</a:t>
            </a:r>
            <a:r>
              <a:rPr lang="pl-PL" sz="10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pl-PL" sz="1000" dirty="0" smtClean="0">
                <a:latin typeface="Arial" pitchFamily="34" charset="0"/>
                <a:cs typeface="Arial" pitchFamily="34" charset="0"/>
              </a:rPr>
            </a:br>
            <a:r>
              <a:rPr lang="pl-PL" sz="1000" dirty="0" smtClean="0">
                <a:latin typeface="Arial" pitchFamily="34" charset="0"/>
                <a:cs typeface="Arial" pitchFamily="34" charset="0"/>
              </a:rPr>
              <a:t>w latach 2015-2016</a:t>
            </a:r>
          </a:p>
          <a:p>
            <a:pPr lvl="0">
              <a:buFont typeface="Arial" pitchFamily="34" charset="0"/>
              <a:buChar char="•"/>
            </a:pPr>
            <a:r>
              <a:rPr lang="pl-PL" sz="1000" dirty="0" smtClean="0">
                <a:latin typeface="Arial" pitchFamily="34" charset="0"/>
                <a:cs typeface="Arial" pitchFamily="34" charset="0"/>
              </a:rPr>
              <a:t> 24-krotność wynagrodzenia dla pracowników na dole (do ~400 osób)</a:t>
            </a:r>
          </a:p>
          <a:p>
            <a:pPr lvl="0">
              <a:buFont typeface="Arial" pitchFamily="34" charset="0"/>
              <a:buChar char="•"/>
            </a:pPr>
            <a:r>
              <a:rPr lang="pl-PL" sz="1000" dirty="0" smtClean="0">
                <a:latin typeface="Arial" pitchFamily="34" charset="0"/>
                <a:cs typeface="Arial" pitchFamily="34" charset="0"/>
              </a:rPr>
              <a:t> 10-krotność wynagrodzenia dla pracowników przeróbki mechanicznej (do ~1100 osób)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342187" y="4524375"/>
            <a:ext cx="2106613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pl-PL" sz="1000" b="1" dirty="0" smtClean="0">
                <a:latin typeface="Arial" pitchFamily="34" charset="0"/>
                <a:cs typeface="Arial" pitchFamily="34" charset="0"/>
              </a:rPr>
              <a:t>Jednorazowe odprawy pieniężne (za porozumieniem stron)</a:t>
            </a:r>
            <a:r>
              <a:rPr lang="pl-PL" sz="1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l-PL" sz="1000" b="1" dirty="0" smtClean="0">
                <a:latin typeface="Arial" pitchFamily="34" charset="0"/>
                <a:cs typeface="Arial" pitchFamily="34" charset="0"/>
              </a:rPr>
              <a:t>~1600 osób</a:t>
            </a:r>
            <a:r>
              <a:rPr lang="pl-PL" sz="1000" dirty="0" smtClean="0">
                <a:latin typeface="Arial" pitchFamily="34" charset="0"/>
                <a:cs typeface="Arial" pitchFamily="34" charset="0"/>
              </a:rPr>
              <a:t> w latach 2015-2016</a:t>
            </a:r>
          </a:p>
          <a:p>
            <a:pPr>
              <a:buFont typeface="Arial" pitchFamily="34" charset="0"/>
              <a:buChar char="•"/>
            </a:pPr>
            <a:r>
              <a:rPr lang="pl-PL" sz="1000" dirty="0" smtClean="0">
                <a:latin typeface="Arial" pitchFamily="34" charset="0"/>
                <a:cs typeface="Arial" pitchFamily="34" charset="0"/>
              </a:rPr>
              <a:t> pozostali pracownicy    </a:t>
            </a:r>
            <a:br>
              <a:rPr lang="pl-PL" sz="1000" dirty="0" smtClean="0">
                <a:latin typeface="Arial" pitchFamily="34" charset="0"/>
                <a:cs typeface="Arial" pitchFamily="34" charset="0"/>
              </a:rPr>
            </a:br>
            <a:r>
              <a:rPr lang="pl-PL" sz="1000" dirty="0" smtClean="0">
                <a:latin typeface="Arial" pitchFamily="34" charset="0"/>
                <a:cs typeface="Arial" pitchFamily="34" charset="0"/>
              </a:rPr>
              <a:t>  powierzchni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pl-PL" sz="1000" dirty="0" smtClean="0">
                <a:latin typeface="Arial" pitchFamily="34" charset="0"/>
                <a:cs typeface="Arial" pitchFamily="34" charset="0"/>
              </a:rPr>
              <a:t> 3,6-krotność wynagrodzenia</a:t>
            </a:r>
          </a:p>
          <a:p>
            <a:endParaRPr lang="pl-PL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akeaway_box"/>
          <p:cNvSpPr>
            <a:spLocks noChangeArrowheads="1"/>
          </p:cNvSpPr>
          <p:nvPr/>
        </p:nvSpPr>
        <p:spPr bwMode="gray">
          <a:xfrm>
            <a:off x="0" y="5872751"/>
            <a:ext cx="9904413" cy="533400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DC6E00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algn="ctr"/>
            <a:r>
              <a:rPr lang="pl-PL" sz="1600" b="1" dirty="0" smtClean="0">
                <a:solidFill>
                  <a:srgbClr val="FFFFFF"/>
                </a:solidFill>
              </a:rPr>
              <a:t>Szacowany koszt Planu naprawczego to 2,3 mld zł (2015r. – 1,4 mld zł, 2016r. – 0,9 mld zł)</a:t>
            </a:r>
            <a:endParaRPr lang="pl-PL" sz="1600" b="1" dirty="0">
              <a:solidFill>
                <a:srgbClr val="FFFF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 rot="10800000" flipV="1">
            <a:off x="1752600" y="4516073"/>
            <a:ext cx="628650" cy="113551"/>
          </a:xfrm>
          <a:prstGeom prst="rect">
            <a:avLst/>
          </a:prstGeom>
          <a:ln w="9525">
            <a:solidFill>
              <a:schemeClr val="bg2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1,5</a:t>
            </a:r>
          </a:p>
        </p:txBody>
      </p:sp>
      <p:sp>
        <p:nvSpPr>
          <p:cNvPr id="49" name="Rectangle 48"/>
          <p:cNvSpPr/>
          <p:nvPr/>
        </p:nvSpPr>
        <p:spPr>
          <a:xfrm rot="10800000" flipV="1">
            <a:off x="3737387" y="4623943"/>
            <a:ext cx="628650" cy="45719"/>
          </a:xfrm>
          <a:prstGeom prst="rect">
            <a:avLst/>
          </a:prstGeom>
          <a:ln w="9525">
            <a:solidFill>
              <a:schemeClr val="bg2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0,8</a:t>
            </a:r>
          </a:p>
        </p:txBody>
      </p:sp>
      <p:sp>
        <p:nvSpPr>
          <p:cNvPr id="57" name="Callout"/>
          <p:cNvSpPr>
            <a:spLocks noChangeArrowheads="1"/>
          </p:cNvSpPr>
          <p:nvPr/>
        </p:nvSpPr>
        <p:spPr bwMode="gray">
          <a:xfrm>
            <a:off x="1765299" y="4851400"/>
            <a:ext cx="1001713" cy="279390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000" dirty="0" smtClean="0"/>
              <a:t>Emerytury</a:t>
            </a:r>
            <a:endParaRPr lang="pl-PL" sz="1000" dirty="0"/>
          </a:p>
        </p:txBody>
      </p:sp>
      <p:cxnSp>
        <p:nvCxnSpPr>
          <p:cNvPr id="58" name="AutoShape 3"/>
          <p:cNvCxnSpPr>
            <a:cxnSpLocks noChangeShapeType="1"/>
            <a:endCxn id="46" idx="2"/>
          </p:cNvCxnSpPr>
          <p:nvPr/>
        </p:nvCxnSpPr>
        <p:spPr bwMode="gray">
          <a:xfrm flipH="1" flipV="1">
            <a:off x="2066925" y="4629624"/>
            <a:ext cx="147637" cy="218661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  <p:sp>
        <p:nvSpPr>
          <p:cNvPr id="69" name="Callout"/>
          <p:cNvSpPr>
            <a:spLocks noChangeArrowheads="1"/>
          </p:cNvSpPr>
          <p:nvPr/>
        </p:nvSpPr>
        <p:spPr bwMode="gray">
          <a:xfrm>
            <a:off x="3365204" y="4129325"/>
            <a:ext cx="1001713" cy="279390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000" dirty="0" smtClean="0"/>
              <a:t>Emerytury</a:t>
            </a:r>
            <a:endParaRPr lang="pl-PL" sz="1000" dirty="0"/>
          </a:p>
        </p:txBody>
      </p:sp>
      <p:cxnSp>
        <p:nvCxnSpPr>
          <p:cNvPr id="70" name="AutoShape 3"/>
          <p:cNvCxnSpPr>
            <a:cxnSpLocks noChangeShapeType="1"/>
          </p:cNvCxnSpPr>
          <p:nvPr/>
        </p:nvCxnSpPr>
        <p:spPr bwMode="gray">
          <a:xfrm flipH="1" flipV="1">
            <a:off x="3698197" y="4419805"/>
            <a:ext cx="147637" cy="218661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  <p:sp>
        <p:nvSpPr>
          <p:cNvPr id="47" name="Footnote"/>
          <p:cNvSpPr>
            <a:spLocks noChangeArrowheads="1"/>
          </p:cNvSpPr>
          <p:nvPr/>
        </p:nvSpPr>
        <p:spPr bwMode="gray">
          <a:xfrm>
            <a:off x="457200" y="6469927"/>
            <a:ext cx="8991600" cy="3302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pl-PL" sz="800" dirty="0" smtClean="0"/>
              <a:t>1. Obecna liczba pracowników według stanu na 31.12.2014. Dane dot. działań restrukturyzacyjnych oraz odejść emerytalnych przedstawione dla lat 2015-2016.   2. Z czego 778 osób z 4 likwidowanych kopalni. 3. Relokacje będą możliwe jedynie w przypadku wprowadzenia 6 dnia pracy w spółce.</a:t>
            </a:r>
          </a:p>
          <a:p>
            <a:pPr>
              <a:lnSpc>
                <a:spcPct val="90000"/>
              </a:lnSpc>
            </a:pPr>
            <a:r>
              <a:rPr lang="pl-PL" sz="800" dirty="0" smtClean="0"/>
              <a:t>Źródło: Materiały i analizy Spółki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1999"/>
            <a:ext cx="8178730" cy="831600"/>
          </a:xfrm>
          <a:noFill/>
          <a:effectLst/>
        </p:spPr>
        <p:txBody>
          <a:bodyPr wrap="square"/>
          <a:lstStyle/>
          <a:p>
            <a:pPr lvl="0"/>
            <a:r>
              <a:rPr lang="pl-PL" dirty="0" smtClean="0">
                <a:solidFill>
                  <a:srgbClr val="000000"/>
                </a:solidFill>
                <a:latin typeface="Arial"/>
              </a:rPr>
              <a:t>Realizacja pakietu osłonowego w obszarze przesunięć do ok. 6 tys. pracowników</a:t>
            </a:r>
            <a:endParaRPr lang="" sz="16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Warunkiem przeniesienia do ok. 6 tys. pracowników dołowych z wygaszanych kopalni do „nowej KW” jest wprowadzenie zmiany w organizacji pracy i lepsze wykorzystanie zasobów technicznych. </a:t>
            </a:r>
          </a:p>
          <a:p>
            <a:endParaRPr lang="pl-PL" dirty="0" smtClean="0"/>
          </a:p>
          <a:p>
            <a:r>
              <a:rPr lang="pl-PL" dirty="0" smtClean="0"/>
              <a:t>Najistotniejszym elementem jest wprowadzenie 6-dniowego tygodnia pracy oraz zmiana systemu wynagradzania (część stała oraz część zmienna uzależniona od wyników spółki). </a:t>
            </a:r>
          </a:p>
          <a:p>
            <a:endParaRPr lang="pl-PL" dirty="0" smtClean="0"/>
          </a:p>
          <a:p>
            <a:r>
              <a:rPr lang="pl-PL" dirty="0" smtClean="0"/>
              <a:t>Działanie to ma dwa wymiary: dzięki wprowadzeniu 6-dniowego tygodnia pracy większość górników dołowych z zamykanych kopalni znajdzie nowe miejsce zatrudnienia, a równocześnie wzrośnie efektywność kopalni. </a:t>
            </a:r>
          </a:p>
          <a:p>
            <a:endParaRPr lang="pl-PL" dirty="0" smtClean="0"/>
          </a:p>
          <a:p>
            <a:r>
              <a:rPr lang="pl-PL" dirty="0" smtClean="0"/>
              <a:t>Biorąc pod uwagę fakt, że w KW udział kosztów stałych to ok. 80 %, kluczowe jest, aby wykorzystać zaangażowany kapitał w sposób optymalny. Takie rozwiązanie już działa  w Polsce na Śląsku i jest zaakceptowane przez stronę społeczną.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1999"/>
            <a:ext cx="8178730" cy="831600"/>
          </a:xfrm>
          <a:noFill/>
          <a:effectLst/>
        </p:spPr>
        <p:txBody>
          <a:bodyPr wrap="square"/>
          <a:lstStyle/>
          <a:p>
            <a:pPr lvl="0"/>
            <a:r>
              <a:rPr lang="pl-PL" dirty="0" smtClean="0">
                <a:solidFill>
                  <a:srgbClr val="000000"/>
                </a:solidFill>
                <a:latin typeface="Arial"/>
              </a:rPr>
              <a:t>Pakiet osłonowy - założenia</a:t>
            </a:r>
            <a:endParaRPr lang="" sz="16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235034"/>
            <a:ext cx="8997697" cy="537952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Wsparcie obejmuje cztery grupy działań: </a:t>
            </a:r>
          </a:p>
          <a:p>
            <a:endParaRPr lang="pl-PL" dirty="0" smtClean="0"/>
          </a:p>
          <a:p>
            <a:r>
              <a:rPr lang="pl-PL" dirty="0" smtClean="0"/>
              <a:t>1. Pakiet pomocowy został przygotowany dla każdej z grup pracowników: </a:t>
            </a:r>
          </a:p>
          <a:p>
            <a:r>
              <a:rPr lang="pl-PL" dirty="0" smtClean="0"/>
              <a:t>- górnicy zatrudnieni na dole, którzy mają 4 lata i mniej do emerytury mają do dyspozycji urlopy górnicze (4 letnie urlopy/75 proc. miesięcznego wynagrodzenia i możliwość </a:t>
            </a:r>
            <a:r>
              <a:rPr lang="pl-PL" dirty="0" err="1" smtClean="0"/>
              <a:t>samozatrudnienia</a:t>
            </a:r>
            <a:r>
              <a:rPr lang="pl-PL" dirty="0" smtClean="0"/>
              <a:t> i zatrudnienia poza górnictwem); pozostali jednorazową odprawę pieniężną (odprawa o równowartości 24 miesięcznego wynagrodzenia);</a:t>
            </a:r>
          </a:p>
          <a:p>
            <a:r>
              <a:rPr lang="pl-PL" dirty="0" smtClean="0"/>
              <a:t>- pracownicy przeróbki mechanicznej węgla, którzy mogą skorzystać z odpraw w wysokości 10 miesięcznego wynagrodzenia;</a:t>
            </a:r>
          </a:p>
          <a:p>
            <a:pPr>
              <a:buFontTx/>
              <a:buChar char="-"/>
            </a:pPr>
            <a:r>
              <a:rPr lang="pl-PL" dirty="0" smtClean="0"/>
              <a:t>pozostali pracownicy naziemni (głównie administracja), którzy mogą skorzystać z odpraw w wysokości 3,6 miesięcznego wynagrodzenia, ale musimy pamiętać, że to osoby o wykształceniu i zawodach, np. księgowość, która stosunkowo najłatwiej znajdzie pracę w innych obszarach. </a:t>
            </a:r>
          </a:p>
          <a:p>
            <a:pPr>
              <a:buFontTx/>
              <a:buChar char="-"/>
            </a:pPr>
            <a:endParaRPr lang="pl-PL" dirty="0" smtClean="0"/>
          </a:p>
          <a:p>
            <a:r>
              <a:rPr lang="pl-PL" dirty="0" smtClean="0"/>
              <a:t>2. Dodatkowo osobom tym przysługują ustawowe odprawy wynikające z </a:t>
            </a:r>
            <a:r>
              <a:rPr lang="pl-PL" i="1" dirty="0" smtClean="0"/>
              <a:t>Ustawy o szczególnych zasadach rozwiązywania z pracownikami stosunku pracy z przyczyn niedotyczących pracowników</a:t>
            </a:r>
            <a:r>
              <a:rPr lang="pl-PL" dirty="0" smtClean="0"/>
              <a:t>:</a:t>
            </a:r>
          </a:p>
          <a:p>
            <a:r>
              <a:rPr lang="pl-PL" dirty="0" smtClean="0"/>
              <a:t>a) 1-miesięczne wynagrodzenie, jeżeli pracownik był zatrudniony krócej niż 2 lata; </a:t>
            </a:r>
          </a:p>
          <a:p>
            <a:r>
              <a:rPr lang="pl-PL" dirty="0" smtClean="0"/>
              <a:t>b) 2 -miesięczne wynagrodzenie, jeżeli pracownik był zatrudniony od 2 do 8 lat; </a:t>
            </a:r>
          </a:p>
          <a:p>
            <a:r>
              <a:rPr lang="pl-PL" dirty="0" smtClean="0"/>
              <a:t>c) 3 -miesięczne -</a:t>
            </a:r>
            <a:r>
              <a:rPr lang="pl-PL" dirty="0" err="1" smtClean="0"/>
              <a:t>miesięczne</a:t>
            </a:r>
            <a:r>
              <a:rPr lang="pl-PL" dirty="0" smtClean="0"/>
              <a:t> wynagrodzenie, jeżeli pracownik był zatrudniony ponad 8 lat. </a:t>
            </a:r>
          </a:p>
          <a:p>
            <a:r>
              <a:rPr lang="pl-PL" dirty="0" smtClean="0"/>
              <a:t> ale nie więcej niż  15-krotność minimalnego wynagrodzenia za pracę, obowiązującego w dniu rozwiązania stosunku pracy (w 2014 min wynagrodzenie = 1680 zł brutto, czyli 15 krotność = 25 200 zł brutto). </a:t>
            </a:r>
          </a:p>
          <a:p>
            <a:endParaRPr lang="pl-PL" dirty="0" smtClean="0"/>
          </a:p>
          <a:p>
            <a:r>
              <a:rPr lang="pl-PL" dirty="0" smtClean="0"/>
              <a:t>3. P</a:t>
            </a:r>
            <a:r>
              <a:rPr lang="pl-PL" i="1" dirty="0" smtClean="0"/>
              <a:t>rogram na rzecz wsparcia pracowników tracących zatrudnienie w Kompanii Węglowej S.A.</a:t>
            </a:r>
            <a:r>
              <a:rPr lang="pl-PL" dirty="0" smtClean="0"/>
              <a:t> (Ministerstwo Pracy i Polityki Społecznej)</a:t>
            </a:r>
          </a:p>
          <a:p>
            <a:endParaRPr lang="pl-PL" dirty="0" smtClean="0"/>
          </a:p>
          <a:p>
            <a:r>
              <a:rPr lang="pl-PL" dirty="0" smtClean="0"/>
              <a:t>4. </a:t>
            </a:r>
            <a:r>
              <a:rPr lang="pl-PL" i="1" dirty="0" smtClean="0"/>
              <a:t>Program reindustrializacji</a:t>
            </a:r>
            <a:r>
              <a:rPr lang="pl-PL" dirty="0" smtClean="0"/>
              <a:t> (Ministerstwo Infrastruktury i Rozwoju), którego celem jest wsparcie rozwoju regionu, który będzie stymulował powstanie nowych miejsc pracy. 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4" name="think-cell Slide" r:id="rId26" imgW="360" imgH="360" progId="">
                  <p:embed/>
                </p:oleObj>
              </mc:Choice>
              <mc:Fallback>
                <p:oleObj name="think-cell Slide" r:id="rId26" imgW="360" imgH="360" progId="">
                  <p:embed/>
                  <p:pic>
                    <p:nvPicPr>
                      <p:cNvPr id="0" name="Picture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1000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Zamykane złoża niewielką częścią zasobów w Polsce</a:t>
            </a:r>
            <a:endParaRPr lang="pl-PL" dirty="0"/>
          </a:p>
        </p:txBody>
      </p:sp>
      <p:cxnSp>
        <p:nvCxnSpPr>
          <p:cNvPr id="11" name="Straight Connector 10"/>
          <p:cNvCxnSpPr/>
          <p:nvPr>
            <p:custDataLst>
              <p:tags r:id="rId4"/>
            </p:custDataLst>
          </p:nvPr>
        </p:nvCxnSpPr>
        <p:spPr bwMode="gray">
          <a:xfrm>
            <a:off x="1543050" y="2876550"/>
            <a:ext cx="371475" cy="0"/>
          </a:xfrm>
          <a:prstGeom prst="line">
            <a:avLst/>
          </a:prstGeom>
          <a:ln w="3175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>
            <p:custDataLst>
              <p:tags r:id="rId5"/>
            </p:custDataLst>
          </p:nvPr>
        </p:nvCxnSpPr>
        <p:spPr bwMode="gray">
          <a:xfrm>
            <a:off x="3533775" y="4295775"/>
            <a:ext cx="371475" cy="0"/>
          </a:xfrm>
          <a:prstGeom prst="line">
            <a:avLst/>
          </a:prstGeom>
          <a:ln w="3175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>
            <p:custDataLst>
              <p:tags r:id="rId6"/>
            </p:custDataLst>
          </p:nvPr>
        </p:nvCxnSpPr>
        <p:spPr bwMode="gray">
          <a:xfrm>
            <a:off x="4533900" y="5086350"/>
            <a:ext cx="371475" cy="0"/>
          </a:xfrm>
          <a:prstGeom prst="line">
            <a:avLst/>
          </a:prstGeom>
          <a:ln w="3175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>
            <p:custDataLst>
              <p:tags r:id="rId7"/>
            </p:custDataLst>
          </p:nvPr>
        </p:nvCxnSpPr>
        <p:spPr bwMode="gray">
          <a:xfrm>
            <a:off x="2543175" y="4114800"/>
            <a:ext cx="371475" cy="0"/>
          </a:xfrm>
          <a:prstGeom prst="line">
            <a:avLst/>
          </a:prstGeom>
          <a:ln w="3175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571500" y="2362200"/>
          <a:ext cx="5248343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5" name="Chart" r:id="rId28" imgW="5248278" imgH="2943341" progId="MSGraph.Chart.8">
                  <p:embed followColorScheme="full"/>
                </p:oleObj>
              </mc:Choice>
              <mc:Fallback>
                <p:oleObj name="Chart" r:id="rId28" imgW="5248278" imgH="2943341" progId="MSGraph.Chart.8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362200"/>
                        <a:ext cx="5248343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Placeholder 9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561975" y="5086350"/>
            <a:ext cx="69850" cy="152400"/>
          </a:xfrm>
          <a:prstGeom prst="rect">
            <a:avLst/>
          </a:prstGeom>
          <a:noFill/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8AA6B422-F012-4285-B0FA-0BFF7188427E}" type="datetime'''''''''''''''''''''''''''''''''''''''''''''''''''''''''0'''''">
              <a:rPr lang="en-US" sz="1000" b="0" smtClean="0">
                <a:latin typeface="Arial"/>
                <a:sym typeface="Arial"/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pl-PL" sz="1000" b="0">
              <a:latin typeface="Arial"/>
              <a:sym typeface="Arial"/>
            </a:endParaRPr>
          </a:p>
        </p:txBody>
      </p:sp>
      <p:sp>
        <p:nvSpPr>
          <p:cNvPr id="18" name="Text Placeholder 10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492125" y="4200525"/>
            <a:ext cx="139700" cy="152400"/>
          </a:xfrm>
          <a:prstGeom prst="rect">
            <a:avLst/>
          </a:prstGeom>
          <a:noFill/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148FF466-B100-4130-A0D5-A7417C85F1F4}" type="datetime'''''''''''''''''''''''''''''''''20'''''''''''''''''''">
              <a:rPr lang="en-US" sz="1000" b="0" smtClean="0">
                <a:latin typeface="Arial"/>
                <a:sym typeface="Arial"/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l-PL" sz="1000" b="0">
              <a:latin typeface="Arial"/>
              <a:sym typeface="Arial"/>
            </a:endParaRPr>
          </a:p>
        </p:txBody>
      </p:sp>
      <p:sp>
        <p:nvSpPr>
          <p:cNvPr id="20" name="Text Placeholder 12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492125" y="2419350"/>
            <a:ext cx="139700" cy="152400"/>
          </a:xfrm>
          <a:prstGeom prst="rect">
            <a:avLst/>
          </a:prstGeom>
          <a:noFill/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A86C58D4-43C5-49BC-B9E0-04FB30CFAB70}" type="datetime'''6''''''''''''''''''''0'''''''''">
              <a:rPr lang="en-US" sz="1000" b="0" smtClean="0">
                <a:latin typeface="Arial"/>
                <a:sym typeface="Arial"/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pl-PL" sz="1000" b="0">
              <a:latin typeface="Arial"/>
              <a:sym typeface="Arial"/>
            </a:endParaRPr>
          </a:p>
        </p:txBody>
      </p:sp>
      <p:sp>
        <p:nvSpPr>
          <p:cNvPr id="19" name="Text Placeholder 11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492125" y="3305175"/>
            <a:ext cx="139700" cy="152400"/>
          </a:xfrm>
          <a:prstGeom prst="rect">
            <a:avLst/>
          </a:prstGeom>
          <a:noFill/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6D77DC52-75DB-40FE-A0E5-F715FD44B4D3}" type="datetime'''''''''''4''''''''''0'''''''''''''''''''''">
              <a:rPr lang="en-US" sz="1000" b="0" smtClean="0">
                <a:latin typeface="Arial"/>
                <a:sym typeface="Arial"/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pl-PL" sz="1000" b="0">
              <a:latin typeface="Arial"/>
              <a:sym typeface="Arial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492125" y="2135187"/>
            <a:ext cx="3959225" cy="182562"/>
          </a:xfrm>
          <a:prstGeom prst="rect">
            <a:avLst/>
          </a:prstGeom>
          <a:noFill/>
          <a:effectLst/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1200" b="0" smtClean="0">
                <a:latin typeface="Arial"/>
                <a:sym typeface="Arial"/>
              </a:rPr>
              <a:t>Zasoby bilansowe złóż węgla kamiennego w Polsce (mld t)</a:t>
            </a:r>
            <a:endParaRPr lang="pl-PL" sz="1200" b="0">
              <a:latin typeface="Arial"/>
              <a:sym typeface="Arial"/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879475" y="5280025"/>
            <a:ext cx="700087" cy="762000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738BFB53-6800-4210-8181-DE4BB5008AE8}" type="datetime'Za''sob''y bi''la''nsow''e ''złóż węgla kam''iennego w Polsce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Zasoby bilansowe złóż węgla kamiennego w Polsce</a:t>
            </a:fld>
            <a:endParaRPr lang="pl-PL" sz="1000" b="0">
              <a:latin typeface="Arial"/>
              <a:sym typeface="Arial"/>
            </a:endParaRPr>
          </a:p>
        </p:txBody>
      </p:sp>
      <p:sp>
        <p:nvSpPr>
          <p:cNvPr id="9" name="Text Placeholder 5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1879600" y="5280025"/>
            <a:ext cx="700087" cy="457200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A1E19268-4356-4758-B88D-8A40869C6931}" type="datetime'Zł''''''o''ża ''''nie''''za''g''''o''sp''o-&#10;d''aro''''w''ane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Złoża niezagospo-
darowane</a:t>
            </a:fld>
            <a:endParaRPr lang="pl-PL" sz="1000" b="0">
              <a:latin typeface="Arial"/>
              <a:sym typeface="Arial"/>
            </a:endParaRPr>
          </a:p>
        </p:txBody>
      </p:sp>
      <p:sp>
        <p:nvSpPr>
          <p:cNvPr id="10" name="Text Placeholder 6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3781425" y="5280025"/>
            <a:ext cx="876300" cy="304800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11BFEC61-D18A-4C0A-B70C-644EDE27B0F8}" type="datetime'''Zło''''ża'' z''ag''''''ospo-&#10;''d''a''''ro''''w''''an''''e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Złoża zagospo-
darowane</a:t>
            </a:fld>
            <a:endParaRPr lang="pl-PL" sz="1000" b="0">
              <a:latin typeface="Arial"/>
              <a:sym typeface="Arial"/>
            </a:endParaRPr>
          </a:p>
        </p:txBody>
      </p:sp>
      <p:sp>
        <p:nvSpPr>
          <p:cNvPr id="23" name="Text Placeholder 15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5060950" y="4756150"/>
            <a:ext cx="319087" cy="3048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C512A151-9917-42B1-A420-E8DD25849F65}" type="datetime'''''1'''''''''''''''',''''6''''''''''''''''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1,6</a:t>
            </a:fld>
            <a:endParaRPr lang="pl-PL" sz="1000" b="0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i="1" smtClean="0">
                <a:latin typeface="Arial"/>
                <a:sym typeface="Arial"/>
              </a:rPr>
              <a:t>(3%)</a:t>
            </a:r>
            <a:endParaRPr lang="pl-PL" sz="1000" b="0" i="1">
              <a:latin typeface="Arial"/>
              <a:sym typeface="Arial"/>
            </a:endParaRPr>
          </a:p>
        </p:txBody>
      </p:sp>
      <p:sp>
        <p:nvSpPr>
          <p:cNvPr id="16" name="Text Placeholder 8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2035175" y="2546350"/>
            <a:ext cx="388937" cy="3048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934E15B0-B91A-4386-8B73-2559A9A798B6}" type="datetime'''''''''''''''2''''7'''''''''',''''''''''9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27,9</a:t>
            </a:fld>
            <a:endParaRPr lang="pl-PL" sz="1000" b="0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i="1" smtClean="0">
                <a:latin typeface="Arial"/>
                <a:sym typeface="Arial"/>
              </a:rPr>
              <a:t>(54%)</a:t>
            </a:r>
            <a:endParaRPr lang="pl-PL" sz="1000" b="0" i="1">
              <a:latin typeface="Arial"/>
              <a:sym typeface="Arial"/>
            </a:endParaRPr>
          </a:p>
        </p:txBody>
      </p:sp>
      <p:sp>
        <p:nvSpPr>
          <p:cNvPr id="22" name="Text Placeholder 14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4025900" y="3965575"/>
            <a:ext cx="388937" cy="3048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A8170C30-38D6-4783-AFFC-CFE39DA1D194}" type="datetime'''''''''''''''''''1''7'''''''''',''''''''''''''''9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17,9</a:t>
            </a:fld>
            <a:endParaRPr lang="pl-PL" sz="1000" b="0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i="1" smtClean="0">
                <a:latin typeface="Arial"/>
                <a:sym typeface="Arial"/>
              </a:rPr>
              <a:t>(35%)</a:t>
            </a:r>
            <a:endParaRPr lang="pl-PL" sz="1000" b="0" i="1">
              <a:latin typeface="Arial"/>
              <a:sym typeface="Arial"/>
            </a:endParaRPr>
          </a:p>
        </p:txBody>
      </p:sp>
      <p:sp>
        <p:nvSpPr>
          <p:cNvPr id="21" name="Text Placeholder 13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1000125" y="2546350"/>
            <a:ext cx="458787" cy="3048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CA21CC5E-83C8-4DDB-85E6-2D07C3DB6812}" type="datetime'''''''''''5''''1'''''''''''''''''''',4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51,4</a:t>
            </a:fld>
            <a:endParaRPr lang="pl-PL" sz="1000" b="0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i="1" smtClean="0">
                <a:latin typeface="Arial"/>
                <a:sym typeface="Arial"/>
              </a:rPr>
              <a:t>(100%)</a:t>
            </a:r>
            <a:endParaRPr lang="pl-PL" sz="1000" b="0" i="1">
              <a:latin typeface="Arial"/>
              <a:sym typeface="Arial"/>
            </a:endParaRPr>
          </a:p>
        </p:txBody>
      </p:sp>
      <p:sp>
        <p:nvSpPr>
          <p:cNvPr id="14" name="Text Placeholder 7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4746625" y="5280025"/>
            <a:ext cx="947737" cy="609600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B223EFB5-E39C-4289-9E5D-4758033137F3}" type="datetime'Zł''o''ża ''w ko''palniach pr''zek''azyw''anych'' d''o ''SRK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Złoża w kopalniach przekazywanych do SRK</a:t>
            </a:fld>
            <a:r>
              <a:rPr lang="pl-PL" sz="1000" b="0" baseline="30000" smtClean="0">
                <a:latin typeface="Arial"/>
                <a:sym typeface="Arial"/>
              </a:rPr>
              <a:t>2</a:t>
            </a:r>
            <a:r>
              <a:rPr lang="en-US" sz="1000" b="0" smtClean="0">
                <a:latin typeface="Arial"/>
                <a:sym typeface="Arial"/>
              </a:rPr>
              <a:t> </a:t>
            </a:r>
            <a:endParaRPr lang="pl-PL" sz="1000" b="0">
              <a:latin typeface="Arial"/>
              <a:sym typeface="Arial"/>
            </a:endParaRPr>
          </a:p>
        </p:txBody>
      </p:sp>
      <p:sp>
        <p:nvSpPr>
          <p:cNvPr id="35" name="Text Placeholder 18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2760662" y="5280025"/>
            <a:ext cx="927100" cy="457200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16148F93-D9F5-45FF-A9C9-9F87C1D82B6D}" type="datetime'Złoża'','' w których zaniechano ''''e''k''sp''lo''at''a''cji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Złoża, w których zaniechano eksploatacji</a:t>
            </a:fld>
            <a:endParaRPr lang="pl-PL" sz="1000" b="0">
              <a:latin typeface="Arial"/>
              <a:sym typeface="Arial"/>
            </a:endParaRPr>
          </a:p>
        </p:txBody>
      </p:sp>
      <p:sp>
        <p:nvSpPr>
          <p:cNvPr id="32" name="Text Placeholder 17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3065462" y="3784600"/>
            <a:ext cx="319087" cy="3048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77110AA1-5679-44B7-B865-51ACEE389BF8}" type="datetime'''4'''''''''''',0''''''''''''''''''''''''''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4,0</a:t>
            </a:fld>
            <a:r>
              <a:rPr lang="pl-PL" sz="1000" b="0" smtClean="0"/>
              <a:t> 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i="1" smtClean="0"/>
              <a:t>(8%)</a:t>
            </a:r>
            <a:endParaRPr lang="pl-PL" sz="1000" b="0" i="1">
              <a:latin typeface="Arial"/>
              <a:sym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0885" y="2040492"/>
            <a:ext cx="3605959" cy="4182853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r>
              <a:rPr lang="pl-PL" sz="1300" dirty="0" smtClean="0">
                <a:solidFill>
                  <a:srgbClr val="000000"/>
                </a:solidFill>
                <a:cs typeface="Arial" pitchFamily="34" charset="0"/>
              </a:rPr>
              <a:t>Kopalnie przekazywane do SRK trwale </a:t>
            </a:r>
            <a:r>
              <a:rPr lang="pl-PL" sz="1300" b="1" dirty="0" smtClean="0">
                <a:solidFill>
                  <a:srgbClr val="000000"/>
                </a:solidFill>
                <a:cs typeface="Arial" pitchFamily="34" charset="0"/>
              </a:rPr>
              <a:t>nierentowne </a:t>
            </a:r>
            <a:r>
              <a:rPr lang="pl-PL" sz="1300" dirty="0" smtClean="0">
                <a:solidFill>
                  <a:srgbClr val="000000"/>
                </a:solidFill>
                <a:cs typeface="Arial" pitchFamily="34" charset="0"/>
              </a:rPr>
              <a:t>i </a:t>
            </a:r>
            <a:r>
              <a:rPr lang="pl-PL" sz="1300" b="1" dirty="0" smtClean="0">
                <a:solidFill>
                  <a:srgbClr val="000000"/>
                </a:solidFill>
                <a:cs typeface="Arial" pitchFamily="34" charset="0"/>
              </a:rPr>
              <a:t>nieperspektywiczne</a:t>
            </a:r>
          </a:p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endParaRPr lang="pl-PL" sz="13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r>
              <a:rPr lang="pl-PL" sz="13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W Polsce wciąż </a:t>
            </a:r>
            <a:r>
              <a:rPr lang="pl-PL" sz="1300" b="1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niezagospodarowane </a:t>
            </a:r>
            <a:br>
              <a:rPr lang="pl-PL" sz="1300" b="1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</a:br>
            <a:r>
              <a:rPr lang="pl-PL" sz="1300" b="1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28 mld t </a:t>
            </a:r>
            <a:r>
              <a:rPr lang="pl-PL" sz="13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zasobów węgla kamiennego</a:t>
            </a:r>
          </a:p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endParaRPr lang="pl-PL" sz="13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r>
              <a:rPr lang="pl-PL" sz="13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Niezagospodarowane złoża w wielu przypadkach o </a:t>
            </a:r>
            <a:r>
              <a:rPr lang="pl-PL" sz="1300" b="1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lepszych warunkach geologicznych </a:t>
            </a:r>
            <a:r>
              <a:rPr lang="pl-PL" sz="13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(płytsze, mniejsze zagrożenia górnicze – np. Zagłębie Lubelskie)</a:t>
            </a:r>
          </a:p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endParaRPr lang="pl-PL" sz="13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r>
              <a:rPr lang="pl-PL" sz="13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Nowe kopalnie zazwyczaj </a:t>
            </a:r>
            <a:r>
              <a:rPr lang="pl-PL" sz="1300" b="1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efektywniejsze </a:t>
            </a:r>
            <a:r>
              <a:rPr lang="pl-PL" sz="13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dzięki nowym technologiom wydobycia </a:t>
            </a:r>
            <a:br>
              <a:rPr lang="pl-PL" sz="13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</a:br>
            <a:r>
              <a:rPr lang="pl-PL" sz="13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i nowoczesnym modelom kopalni</a:t>
            </a:r>
          </a:p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endParaRPr lang="pl-PL" sz="13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r>
              <a:rPr lang="pl-PL" sz="13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W razie potencjalnego odwrócenia się trendów popytowych, nowa kopalnia może być </a:t>
            </a:r>
            <a:r>
              <a:rPr lang="pl-PL" sz="1300" b="1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uruchomiona w ciągu 5-10 lat</a:t>
            </a:r>
          </a:p>
          <a:p>
            <a:pPr marL="288925" lvl="1" indent="-174625">
              <a:buClr>
                <a:srgbClr val="009A3C"/>
              </a:buClr>
              <a:buSzPct val="100000"/>
              <a:buFont typeface="Wingdings"/>
              <a:buChar char="§"/>
            </a:pPr>
            <a:endParaRPr lang="pl-PL" sz="1300" dirty="0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5" name="Footnote"/>
          <p:cNvSpPr>
            <a:spLocks noChangeArrowheads="1"/>
          </p:cNvSpPr>
          <p:nvPr/>
        </p:nvSpPr>
        <p:spPr bwMode="gray">
          <a:xfrm>
            <a:off x="463294" y="6168635"/>
            <a:ext cx="8991600" cy="3302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pl-PL" sz="800" dirty="0" smtClean="0"/>
              <a:t>1. Przy całkowitych zasobach operatywnych  dla 10 kopalni na poziomie ~1,2 mld t, wydobyciu od 23 mln t rocznie (obecny poziom) do ~30mln t (po przeprowadzeniu programu poprawy efektywności)  oraz uzysku węgla handlowego na poziomie ~75% wydobycia brutto    2. Dla 4 kopalni</a:t>
            </a:r>
          </a:p>
          <a:p>
            <a:pPr>
              <a:lnSpc>
                <a:spcPct val="90000"/>
              </a:lnSpc>
            </a:pPr>
            <a:r>
              <a:rPr lang="pl-PL" sz="800" dirty="0" smtClean="0"/>
              <a:t>Źródło: "Bilans zasobów złóż kopalin w Polsce na 31.12.2013", Państwowy Instytut Geologiczny (2014), materiały i analizy Spółki</a:t>
            </a:r>
            <a:endParaRPr lang="en-US" sz="800" dirty="0"/>
          </a:p>
        </p:txBody>
      </p:sp>
      <p:sp>
        <p:nvSpPr>
          <p:cNvPr id="28" name="ColumnHeader"/>
          <p:cNvSpPr>
            <a:spLocks noChangeArrowheads="1"/>
          </p:cNvSpPr>
          <p:nvPr/>
        </p:nvSpPr>
        <p:spPr bwMode="gray">
          <a:xfrm>
            <a:off x="457200" y="1365052"/>
            <a:ext cx="5362643" cy="67710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009A3C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/>
            <a:r>
              <a:rPr lang="pl-PL" sz="1600" b="1" smtClean="0"/>
              <a:t>Kopalnie przekazywane do SRK to ~3% zasobów bilansowych węgla kamiennego w Polsce</a:t>
            </a:r>
            <a:endParaRPr lang="en-US" sz="1600" b="1" dirty="0"/>
          </a:p>
        </p:txBody>
      </p:sp>
      <p:sp>
        <p:nvSpPr>
          <p:cNvPr id="29" name="ColumnHeader"/>
          <p:cNvSpPr>
            <a:spLocks noChangeArrowheads="1"/>
          </p:cNvSpPr>
          <p:nvPr/>
        </p:nvSpPr>
        <p:spPr bwMode="gray">
          <a:xfrm>
            <a:off x="6008375" y="1365052"/>
            <a:ext cx="3605959" cy="67710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009A3C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/>
            <a:r>
              <a:rPr lang="pl-PL" sz="1600" b="1" smtClean="0"/>
              <a:t>Zamykane złoża marginalne </a:t>
            </a:r>
            <a:br>
              <a:rPr lang="pl-PL" sz="1600" b="1" smtClean="0"/>
            </a:br>
            <a:r>
              <a:rPr lang="pl-PL" sz="1600" b="1" smtClean="0"/>
              <a:t>w skali Polski</a:t>
            </a:r>
            <a:endParaRPr lang="en-US" sz="1600" b="1" dirty="0"/>
          </a:p>
        </p:txBody>
      </p:sp>
      <p:sp>
        <p:nvSpPr>
          <p:cNvPr id="36" name="Callout"/>
          <p:cNvSpPr>
            <a:spLocks noChangeArrowheads="1"/>
          </p:cNvSpPr>
          <p:nvPr/>
        </p:nvSpPr>
        <p:spPr bwMode="gray">
          <a:xfrm>
            <a:off x="4245674" y="3029737"/>
            <a:ext cx="1574169" cy="782321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000" dirty="0" smtClean="0"/>
              <a:t>Zasoby operatywne w pozostałych kopalniach </a:t>
            </a:r>
            <a:r>
              <a:rPr lang="pl-PL" sz="1000" dirty="0" err="1" smtClean="0"/>
              <a:t>KW</a:t>
            </a:r>
            <a:r>
              <a:rPr lang="pl-PL" sz="1000" dirty="0" smtClean="0"/>
              <a:t> wystarczą na </a:t>
            </a:r>
            <a:r>
              <a:rPr lang="pl-PL" sz="1000" smtClean="0"/>
              <a:t/>
            </a:r>
            <a:br>
              <a:rPr lang="pl-PL" sz="1000" smtClean="0"/>
            </a:br>
            <a:r>
              <a:rPr lang="pl-PL" sz="1000" b="1" smtClean="0"/>
              <a:t>30-40 </a:t>
            </a:r>
            <a:r>
              <a:rPr lang="pl-PL" sz="1000" b="1" dirty="0" smtClean="0"/>
              <a:t>lat</a:t>
            </a:r>
            <a:r>
              <a:rPr lang="pl-PL" sz="1000" dirty="0" smtClean="0"/>
              <a:t> wydobycia</a:t>
            </a:r>
            <a:r>
              <a:rPr lang="pl-PL" sz="1000" baseline="30000" dirty="0" smtClean="0"/>
              <a:t>1</a:t>
            </a:r>
            <a:r>
              <a:rPr lang="pl-PL" sz="1000" dirty="0" smtClean="0"/>
              <a:t> </a:t>
            </a:r>
            <a:endParaRPr lang="en-US" sz="1000" dirty="0"/>
          </a:p>
        </p:txBody>
      </p:sp>
      <p:cxnSp>
        <p:nvCxnSpPr>
          <p:cNvPr id="37" name="AutoShape 3"/>
          <p:cNvCxnSpPr>
            <a:cxnSpLocks noChangeShapeType="1"/>
            <a:stCxn id="36" idx="2"/>
          </p:cNvCxnSpPr>
          <p:nvPr/>
        </p:nvCxnSpPr>
        <p:spPr bwMode="gray">
          <a:xfrm flipH="1">
            <a:off x="4657725" y="3812058"/>
            <a:ext cx="375034" cy="52985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32" name="Text Placeholder 2"/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0" y="2489200"/>
            <a:ext cx="9906000" cy="558800"/>
          </a:xfrm>
          <a:prstGeom prst="rect">
            <a:avLst/>
          </a:prstGeom>
          <a:noFill/>
          <a:effectLst/>
        </p:spPr>
        <p:txBody>
          <a:bodyPr vert="horz" wrap="square" lIns="457200" tIns="228600" rIns="0" bIns="2540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pl-PL" sz="2000" dirty="0" smtClean="0"/>
              <a:t>Sytuacja sektora i Kompanii Węglowej</a:t>
            </a:r>
            <a:endParaRPr lang="en-US" sz="2000" dirty="0"/>
          </a:p>
        </p:txBody>
      </p:sp>
      <p:sp>
        <p:nvSpPr>
          <p:cNvPr id="7" name="Text Placeholder 2">
            <a:hlinkClick r:id="rId10" action="ppaction://hlinksldjump"/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0" y="3048000"/>
            <a:ext cx="9906000" cy="558800"/>
          </a:xfrm>
          <a:prstGeom prst="rect">
            <a:avLst/>
          </a:prstGeom>
          <a:noFill/>
          <a:effectLst/>
        </p:spPr>
        <p:txBody>
          <a:bodyPr vert="horz" wrap="square" lIns="457200" tIns="228600" rIns="0" bIns="2540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pl-PL" sz="2000" dirty="0" smtClean="0">
                <a:solidFill>
                  <a:srgbClr val="B2B2B2"/>
                </a:solidFill>
              </a:rPr>
              <a:t>Zarys planu naprawczego dla aktywów Kompanii Węglowej</a:t>
            </a:r>
            <a:endParaRPr lang="en-US" sz="2000" dirty="0">
              <a:solidFill>
                <a:srgbClr val="B2B2B2"/>
              </a:solidFill>
            </a:endParaRPr>
          </a:p>
        </p:txBody>
      </p:sp>
      <p:sp>
        <p:nvSpPr>
          <p:cNvPr id="27" name="Text Placeholder 2">
            <a:hlinkClick r:id="rId11" action="ppaction://hlinksldjump"/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0" y="3606800"/>
            <a:ext cx="9906000" cy="762000"/>
          </a:xfrm>
          <a:prstGeom prst="rect">
            <a:avLst/>
          </a:prstGeom>
          <a:noFill/>
          <a:effectLst/>
        </p:spPr>
        <p:txBody>
          <a:bodyPr vert="horz" wrap="square" lIns="457200" tIns="228600" rIns="0" bIns="22860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pl-PL" sz="2000" dirty="0" smtClean="0">
                <a:solidFill>
                  <a:srgbClr val="B2B2B2"/>
                </a:solidFill>
              </a:rPr>
              <a:t>Decyzje </a:t>
            </a:r>
            <a:r>
              <a:rPr lang="pl-PL" sz="2000" smtClean="0">
                <a:solidFill>
                  <a:srgbClr val="B2B2B2"/>
                </a:solidFill>
              </a:rPr>
              <a:t>i następne </a:t>
            </a:r>
            <a:r>
              <a:rPr lang="pl-PL" sz="2000" dirty="0" smtClean="0">
                <a:solidFill>
                  <a:srgbClr val="B2B2B2"/>
                </a:solidFill>
              </a:rPr>
              <a:t>kroki</a:t>
            </a:r>
            <a:endParaRPr lang="en-US" sz="2000" dirty="0">
              <a:solidFill>
                <a:srgbClr val="B2B2B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pl-PL" sz="1000" dirty="0" smtClean="0"/>
              <a:t>W związku z bardzo trudną sytuacją w sektorze górnictwa węgla kamiennego w Polsce spowodowaną spadkami cen węgla na międzynarodowych rynkach, nadpodażą na rynku krajowym, rosnącymi kosztami wydobycia oraz obciążeniem ze strony strukturalnie nierentownych aktywów, Kompania Węglowa </a:t>
            </a:r>
            <a:r>
              <a:rPr lang="pl-PL" sz="1000" dirty="0" err="1" smtClean="0"/>
              <a:t>S.A</a:t>
            </a:r>
            <a:r>
              <a:rPr lang="pl-PL" sz="1000" dirty="0" smtClean="0"/>
              <a:t>.  zatrudniająca ~49 tys. osób stanęła pod koniec 2014 roku w obliczu ryzyka utraty płynności i bankructwa</a:t>
            </a:r>
          </a:p>
          <a:p>
            <a:pPr lvl="1" fontAlgn="base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pl-PL" sz="1000" dirty="0" smtClean="0">
                <a:latin typeface="Arial"/>
              </a:rPr>
              <a:t>Strata na każdej tonie sprzedanego węgla po 11 miesiącach 2014 roku wyniosła 42 zł, a w samym listopadzie 2014 </a:t>
            </a:r>
            <a:r>
              <a:rPr lang="pl-PL" sz="1000" dirty="0" smtClean="0"/>
              <a:t>wyniosła </a:t>
            </a:r>
            <a:r>
              <a:rPr lang="pl-PL" sz="1000" dirty="0" smtClean="0">
                <a:latin typeface="Arial"/>
              </a:rPr>
              <a:t>ok. 66 zł.</a:t>
            </a:r>
          </a:p>
          <a:p>
            <a:pPr lvl="1" fontAlgn="base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pl-PL" sz="1000" dirty="0" smtClean="0">
                <a:latin typeface="Arial"/>
              </a:rPr>
              <a:t>Saldo zobowiązań na koniec listopada 2014 wyniosło ok. 4,2 mld zł.</a:t>
            </a:r>
          </a:p>
          <a:p>
            <a:endParaRPr lang="pl-PL" sz="1000" dirty="0" smtClean="0"/>
          </a:p>
          <a:p>
            <a:r>
              <a:rPr lang="pl-PL" sz="1000" dirty="0" smtClean="0"/>
              <a:t>Niniejszy dokument przedstawia zarys kompleksowego planu naprawczego dla spółki, który jest jedyną szansą na uniknięcie ryzyka upadłości </a:t>
            </a:r>
            <a:r>
              <a:rPr lang="pl-PL" sz="1000" dirty="0" err="1" smtClean="0"/>
              <a:t>KW</a:t>
            </a:r>
            <a:r>
              <a:rPr lang="pl-PL" sz="1000" dirty="0" smtClean="0"/>
              <a:t> </a:t>
            </a:r>
            <a:r>
              <a:rPr lang="pl-PL" sz="1000" dirty="0" err="1" smtClean="0"/>
              <a:t>S.A</a:t>
            </a:r>
            <a:r>
              <a:rPr lang="pl-PL" sz="1000" dirty="0" smtClean="0"/>
              <a:t>. a co za tym idzie ogromnych konsekwencji społecznych, ekonomicznych oraz bezpieczeństwa energetycznego kraju</a:t>
            </a:r>
          </a:p>
          <a:p>
            <a:pPr lvl="1" fontAlgn="base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pl-PL" sz="1000" dirty="0" smtClean="0">
                <a:latin typeface="Arial"/>
              </a:rPr>
              <a:t>Celem planowanych działań jest zapewnienie długofalowej rentowności i efektywności </a:t>
            </a:r>
            <a:r>
              <a:rPr lang="pl-PL" sz="1000" dirty="0" err="1" smtClean="0">
                <a:latin typeface="Arial"/>
              </a:rPr>
              <a:t>KW</a:t>
            </a:r>
            <a:r>
              <a:rPr lang="pl-PL" sz="1000" dirty="0" smtClean="0">
                <a:latin typeface="Arial"/>
              </a:rPr>
              <a:t> przy zapewnieniu bezpieczeństwa energetycznego państwa, utrzymaniu branży górnictwa węgla kamiennego na Śląsku i zapewnienia zabezpieczenia finansowego dla pracowników kopalń dotkniętych działaniami restrukturyzacyjnymi</a:t>
            </a:r>
          </a:p>
          <a:p>
            <a:pPr lvl="1" fontAlgn="base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pl-PL" sz="1000" dirty="0" smtClean="0">
                <a:latin typeface="Arial"/>
              </a:rPr>
              <a:t>Z uwagi na fakt, iż inne dopuszczalne prawnie i ekonomicznie możliwości trwałego uzdrowienia </a:t>
            </a:r>
            <a:r>
              <a:rPr lang="pl-PL" sz="1000" dirty="0" err="1" smtClean="0">
                <a:latin typeface="Arial"/>
              </a:rPr>
              <a:t>KW</a:t>
            </a:r>
            <a:r>
              <a:rPr lang="pl-PL" sz="1000" dirty="0" smtClean="0">
                <a:latin typeface="Arial"/>
              </a:rPr>
              <a:t> </a:t>
            </a:r>
            <a:r>
              <a:rPr lang="pl-PL" sz="1000" dirty="0" err="1" smtClean="0">
                <a:latin typeface="Arial"/>
              </a:rPr>
              <a:t>S.A</a:t>
            </a:r>
            <a:r>
              <a:rPr lang="pl-PL" sz="1000" dirty="0" smtClean="0">
                <a:latin typeface="Arial"/>
              </a:rPr>
              <a:t>. i sektora zostały już wyczerpane, brak podjęcia proponowanych działań będzie wiązał się z koniecznością ogłoszenia upadłości  spółki, która spowoduje szereg negatywnych konsekwencji i ryzyk</a:t>
            </a:r>
          </a:p>
          <a:p>
            <a:endParaRPr lang="pl-PL" sz="1000" dirty="0" smtClean="0">
              <a:latin typeface="Arial"/>
            </a:endParaRPr>
          </a:p>
          <a:p>
            <a:r>
              <a:rPr lang="pl-PL" sz="1000" dirty="0" smtClean="0">
                <a:latin typeface="Arial"/>
              </a:rPr>
              <a:t>Kluczowe założenia Planu Naprawczego polegają na wydzieleniu perspektywicznych aktywów zdolnych do ekonomicznie uzasadnionego działania w przyszłości oraz wygaszenie trwale nierentownych kopalń niezdolnych do funkcjonowania na rynkowych zasadach i będących obecnie ogromnym obciążeniem finansowym dla </a:t>
            </a:r>
            <a:r>
              <a:rPr lang="pl-PL" sz="1000" dirty="0" err="1" smtClean="0">
                <a:latin typeface="Arial"/>
              </a:rPr>
              <a:t>KW</a:t>
            </a:r>
            <a:r>
              <a:rPr lang="pl-PL" sz="1000" dirty="0" smtClean="0">
                <a:latin typeface="Arial"/>
              </a:rPr>
              <a:t> </a:t>
            </a:r>
            <a:r>
              <a:rPr lang="pl-PL" sz="1000" dirty="0" err="1" smtClean="0">
                <a:latin typeface="Arial"/>
              </a:rPr>
              <a:t>S.A</a:t>
            </a:r>
            <a:r>
              <a:rPr lang="pl-PL" sz="1000" dirty="0" smtClean="0">
                <a:latin typeface="Arial"/>
              </a:rPr>
              <a:t>.</a:t>
            </a:r>
          </a:p>
          <a:p>
            <a:pPr lvl="1" fontAlgn="base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pl-PL" sz="1000" dirty="0" smtClean="0">
                <a:latin typeface="Arial"/>
              </a:rPr>
              <a:t>Najbardziej perspektywiczne kopalnie </a:t>
            </a:r>
            <a:r>
              <a:rPr lang="pl-PL" sz="1000" dirty="0" err="1" smtClean="0">
                <a:latin typeface="Arial"/>
              </a:rPr>
              <a:t>KW</a:t>
            </a:r>
            <a:r>
              <a:rPr lang="pl-PL" sz="1000" dirty="0" smtClean="0">
                <a:latin typeface="Arial"/>
              </a:rPr>
              <a:t> </a:t>
            </a:r>
            <a:r>
              <a:rPr lang="pl-PL" sz="1000" dirty="0" err="1" smtClean="0">
                <a:latin typeface="Arial"/>
              </a:rPr>
              <a:t>S.A</a:t>
            </a:r>
            <a:r>
              <a:rPr lang="pl-PL" sz="1000" dirty="0" smtClean="0">
                <a:latin typeface="Arial"/>
              </a:rPr>
              <a:t>. (9 kopalń), gdzie wydobycie jest ekonomicznie uzasadnione zostanie wydzielonych do dedykowanej spółki celowej (</a:t>
            </a:r>
            <a:r>
              <a:rPr lang="pl-PL" sz="1000" dirty="0" err="1" smtClean="0">
                <a:latin typeface="Arial"/>
              </a:rPr>
              <a:t>SPV</a:t>
            </a:r>
            <a:r>
              <a:rPr lang="pl-PL" sz="1000" dirty="0" smtClean="0">
                <a:latin typeface="Arial"/>
              </a:rPr>
              <a:t>), która wdroży tam następnie kompleksowy program poprawy efektywności</a:t>
            </a:r>
          </a:p>
          <a:p>
            <a:pPr lvl="1" fontAlgn="base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pl-PL" sz="1000" dirty="0" smtClean="0">
                <a:latin typeface="Arial"/>
              </a:rPr>
              <a:t>Kopalnie, gdzie wydobycie jest ekonomicznie trwale nieuzasadnione (4 kopalnie) zostaną wygaszone po przeniesieniu do SRK (przy wykorzystaniu dostępnych do tego celu instrumentów pomocy publicznej)</a:t>
            </a:r>
          </a:p>
          <a:p>
            <a:pPr lvl="1" fontAlgn="base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pl-PL" sz="1000" dirty="0" smtClean="0">
                <a:latin typeface="Arial"/>
              </a:rPr>
              <a:t>Jedna kopalnia zostanie sprzedana Węglokoksowi S.A.</a:t>
            </a:r>
          </a:p>
          <a:p>
            <a:pPr lvl="1" fontAlgn="base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pl-PL" sz="1000" dirty="0" smtClean="0">
                <a:latin typeface="Arial"/>
              </a:rPr>
              <a:t>Majątek niezwiązany z działalnością górniczą zostanie pozostawiony w </a:t>
            </a:r>
            <a:r>
              <a:rPr lang="pl-PL" sz="1000" dirty="0" err="1" smtClean="0">
                <a:latin typeface="Arial"/>
              </a:rPr>
              <a:t>KW</a:t>
            </a:r>
            <a:r>
              <a:rPr lang="pl-PL" sz="1000" dirty="0" smtClean="0">
                <a:latin typeface="Arial"/>
              </a:rPr>
              <a:t> </a:t>
            </a:r>
            <a:r>
              <a:rPr lang="pl-PL" sz="1000" dirty="0" err="1" smtClean="0">
                <a:latin typeface="Arial"/>
              </a:rPr>
              <a:t>S.A</a:t>
            </a:r>
            <a:r>
              <a:rPr lang="pl-PL" sz="1000" dirty="0" smtClean="0">
                <a:latin typeface="Arial"/>
              </a:rPr>
              <a:t>. w celu likwidacji (sprzedaży)</a:t>
            </a:r>
          </a:p>
          <a:p>
            <a:pPr lvl="1" fontAlgn="base">
              <a:buClr>
                <a:srgbClr val="177B57"/>
              </a:buClr>
              <a:buSzPct val="100000"/>
              <a:buFont typeface="Arial"/>
              <a:buChar char="•"/>
            </a:pPr>
            <a:endParaRPr lang="pl-PL" sz="1000" dirty="0" smtClean="0">
              <a:latin typeface="Arial"/>
            </a:endParaRPr>
          </a:p>
          <a:p>
            <a:pPr fontAlgn="base">
              <a:buClr>
                <a:srgbClr val="000000"/>
              </a:buClr>
              <a:buSzPct val="100000"/>
              <a:buFont typeface=""/>
            </a:pPr>
            <a:r>
              <a:rPr lang="pl-PL" sz="1000" dirty="0" smtClean="0">
                <a:latin typeface="Arial"/>
              </a:rPr>
              <a:t>Aby zrealizować powyższe cele należy niezwłocznie podjąć kluczowe decyzje związane m.in. z akceptacją proponowanego planu, nowelizacją ustawy o funkcjonowaniu górnictwa węgla kamiennego oraz niezwłocznym przystąpieniem do wdrożenia proponowanych działań</a:t>
            </a:r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21" name="Text Placeholder 2">
            <a:hlinkClick r:id="rId10" action="ppaction://hlinksldjump"/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0" y="2489200"/>
            <a:ext cx="9906000" cy="558800"/>
          </a:xfrm>
          <a:prstGeom prst="rect">
            <a:avLst/>
          </a:prstGeom>
          <a:noFill/>
          <a:effectLst/>
        </p:spPr>
        <p:txBody>
          <a:bodyPr vert="horz" wrap="square" lIns="457200" tIns="228600" rIns="0" bIns="2540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pl-PL" sz="2000" dirty="0" smtClean="0">
                <a:solidFill>
                  <a:srgbClr val="B2B2B2"/>
                </a:solidFill>
              </a:rPr>
              <a:t>Sytuacja sektora i </a:t>
            </a:r>
            <a:r>
              <a:rPr lang="pl-PL" sz="2000" smtClean="0">
                <a:solidFill>
                  <a:srgbClr val="B2B2B2"/>
                </a:solidFill>
              </a:rPr>
              <a:t>Kompanii Węglowej</a:t>
            </a:r>
            <a:endParaRPr lang="en-US" sz="2000" dirty="0">
              <a:solidFill>
                <a:srgbClr val="B2B2B2"/>
              </a:solidFill>
            </a:endParaRPr>
          </a:p>
        </p:txBody>
      </p:sp>
      <p:sp>
        <p:nvSpPr>
          <p:cNvPr id="14" name="Text Placeholder 2">
            <a:hlinkClick r:id="rId11" action="ppaction://hlinksldjump"/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0" y="3048000"/>
            <a:ext cx="9906000" cy="558800"/>
          </a:xfrm>
          <a:prstGeom prst="rect">
            <a:avLst/>
          </a:prstGeom>
          <a:noFill/>
          <a:effectLst/>
        </p:spPr>
        <p:txBody>
          <a:bodyPr vert="horz" wrap="square" lIns="457200" tIns="228600" rIns="0" bIns="2540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pl-PL" sz="2000" dirty="0" smtClean="0">
                <a:solidFill>
                  <a:srgbClr val="B2B2B2"/>
                </a:solidFill>
              </a:rPr>
              <a:t>Zarys planu </a:t>
            </a:r>
            <a:r>
              <a:rPr lang="pl-PL" sz="2000" smtClean="0">
                <a:solidFill>
                  <a:srgbClr val="B2B2B2"/>
                </a:solidFill>
              </a:rPr>
              <a:t>naprawczego dla aktywów </a:t>
            </a:r>
            <a:r>
              <a:rPr lang="pl-PL" sz="2000" dirty="0" smtClean="0">
                <a:solidFill>
                  <a:srgbClr val="B2B2B2"/>
                </a:solidFill>
              </a:rPr>
              <a:t>Kompanii Węglowej</a:t>
            </a:r>
            <a:endParaRPr lang="en-US" sz="2000" dirty="0">
              <a:solidFill>
                <a:srgbClr val="B2B2B2"/>
              </a:solidFill>
            </a:endParaRPr>
          </a:p>
        </p:txBody>
      </p:sp>
      <p:sp>
        <p:nvSpPr>
          <p:cNvPr id="27" name="Text Placeholder 2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0" y="3606800"/>
            <a:ext cx="9906000" cy="762000"/>
          </a:xfrm>
          <a:prstGeom prst="rect">
            <a:avLst/>
          </a:prstGeom>
          <a:noFill/>
          <a:effectLst/>
        </p:spPr>
        <p:txBody>
          <a:bodyPr vert="horz" wrap="square" lIns="457200" tIns="228600" rIns="0" bIns="22860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pl-PL" sz="2000" dirty="0" smtClean="0"/>
              <a:t>Decyzje i następne kroki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Decyzje i proponowane działania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1" y="1508760"/>
            <a:ext cx="7724774" cy="4590288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spcBef>
                <a:spcPts val="110"/>
              </a:spcBef>
              <a:buFont typeface="+mj-lt"/>
              <a:buAutoNum type="arabicPeriod"/>
            </a:pPr>
            <a:r>
              <a:rPr lang="pl-PL" sz="1000" b="1" dirty="0" smtClean="0"/>
              <a:t>Akceptacja przez Radę Ministrów proponowanych działań w ramach Planu Naprawczego dla </a:t>
            </a:r>
            <a:r>
              <a:rPr lang="pl-PL" sz="1000" b="1" dirty="0" err="1" smtClean="0"/>
              <a:t>KW</a:t>
            </a:r>
            <a:r>
              <a:rPr lang="pl-PL" sz="1000" b="1" dirty="0" smtClean="0"/>
              <a:t> </a:t>
            </a:r>
            <a:r>
              <a:rPr lang="pl-PL" sz="1000" b="1" dirty="0" err="1" smtClean="0"/>
              <a:t>S.A</a:t>
            </a:r>
            <a:r>
              <a:rPr lang="pl-PL" sz="1000" b="1" dirty="0" smtClean="0"/>
              <a:t>.</a:t>
            </a:r>
          </a:p>
          <a:p>
            <a:pPr lvl="1">
              <a:lnSpc>
                <a:spcPct val="150000"/>
              </a:lnSpc>
              <a:spcBef>
                <a:spcPts val="110"/>
              </a:spcBef>
              <a:buFont typeface="+mj-lt"/>
              <a:buAutoNum type="arabicPeriod"/>
            </a:pPr>
            <a:r>
              <a:rPr lang="pl-PL" sz="1000" b="1" dirty="0" smtClean="0"/>
              <a:t>Nowelizacja ustawy z dnia  7 września 2007 r. o funkcjonowaniu górnictwa węgla kamiennego w latach 2008 – 2015 (zgodnie z propozycją)</a:t>
            </a:r>
          </a:p>
          <a:p>
            <a:pPr lvl="1">
              <a:lnSpc>
                <a:spcPct val="150000"/>
              </a:lnSpc>
              <a:spcBef>
                <a:spcPts val="110"/>
              </a:spcBef>
              <a:buFont typeface="+mj-lt"/>
              <a:buAutoNum type="arabicPeriod"/>
            </a:pPr>
            <a:r>
              <a:rPr lang="pl-PL" sz="1000" b="1" dirty="0" smtClean="0"/>
              <a:t>Przygotowanie przez Zarząd </a:t>
            </a:r>
            <a:r>
              <a:rPr lang="pl-PL" sz="1000" b="1" dirty="0" err="1" smtClean="0"/>
              <a:t>KW</a:t>
            </a:r>
            <a:r>
              <a:rPr lang="pl-PL" sz="1000" b="1" dirty="0" smtClean="0"/>
              <a:t> </a:t>
            </a:r>
            <a:r>
              <a:rPr lang="pl-PL" sz="1000" b="1" dirty="0" err="1" smtClean="0"/>
              <a:t>S.A</a:t>
            </a:r>
            <a:r>
              <a:rPr lang="pl-PL" sz="1000" b="1" dirty="0" smtClean="0"/>
              <a:t>. szczegółowych działań zgodnych z zaproponowanym planem</a:t>
            </a:r>
          </a:p>
          <a:p>
            <a:pPr lvl="1">
              <a:lnSpc>
                <a:spcPct val="150000"/>
              </a:lnSpc>
              <a:spcBef>
                <a:spcPts val="110"/>
              </a:spcBef>
              <a:buFont typeface="+mj-lt"/>
              <a:buAutoNum type="arabicPeriod"/>
            </a:pPr>
            <a:r>
              <a:rPr lang="pl-PL" sz="1000" b="1" dirty="0" smtClean="0"/>
              <a:t>Zatwierdzenie przez RN </a:t>
            </a:r>
            <a:r>
              <a:rPr lang="pl-PL" sz="1000" b="1" dirty="0" err="1" smtClean="0"/>
              <a:t>KW</a:t>
            </a:r>
            <a:r>
              <a:rPr lang="pl-PL" sz="1000" b="1" dirty="0" smtClean="0"/>
              <a:t> </a:t>
            </a:r>
            <a:r>
              <a:rPr lang="pl-PL" sz="1000" b="1" dirty="0" err="1" smtClean="0"/>
              <a:t>S.A</a:t>
            </a:r>
            <a:r>
              <a:rPr lang="pl-PL" sz="1000" b="1" dirty="0" smtClean="0"/>
              <a:t>. planu naprawczego oraz rozpoczęcie jego wdrożenia przez Zarząd </a:t>
            </a:r>
            <a:r>
              <a:rPr lang="pl-PL" sz="1000" b="1" dirty="0" err="1" smtClean="0"/>
              <a:t>KW</a:t>
            </a:r>
            <a:r>
              <a:rPr lang="pl-PL" sz="1000" b="1" dirty="0" smtClean="0"/>
              <a:t> </a:t>
            </a:r>
            <a:r>
              <a:rPr lang="pl-PL" sz="1000" b="1" dirty="0" err="1" smtClean="0"/>
              <a:t>S.A</a:t>
            </a:r>
            <a:r>
              <a:rPr lang="pl-PL" sz="1000" b="1" dirty="0" smtClean="0"/>
              <a:t>., w tym </a:t>
            </a:r>
            <a:r>
              <a:rPr lang="pl-PL" sz="1000" b="1" dirty="0" err="1" smtClean="0"/>
              <a:t>m.in</a:t>
            </a:r>
            <a:r>
              <a:rPr lang="pl-PL" sz="1000" b="1" dirty="0" smtClean="0"/>
              <a:t>:</a:t>
            </a:r>
          </a:p>
          <a:p>
            <a:pPr lvl="2">
              <a:lnSpc>
                <a:spcPct val="150000"/>
              </a:lnSpc>
              <a:spcBef>
                <a:spcPts val="110"/>
              </a:spcBef>
              <a:buFont typeface="Arial" pitchFamily="34" charset="0"/>
              <a:buChar char="•"/>
            </a:pPr>
            <a:r>
              <a:rPr lang="pl-PL" sz="1000" dirty="0" smtClean="0"/>
              <a:t>Utworzenie spółki celowej (</a:t>
            </a:r>
            <a:r>
              <a:rPr lang="pl-PL" sz="1000" dirty="0" err="1" smtClean="0"/>
              <a:t>SPV</a:t>
            </a:r>
            <a:r>
              <a:rPr lang="pl-PL" sz="1000" dirty="0" smtClean="0"/>
              <a:t>) do przejęcia kopalni zdolnych do konkurowania na rynku</a:t>
            </a:r>
          </a:p>
          <a:p>
            <a:pPr lvl="2">
              <a:lnSpc>
                <a:spcPct val="150000"/>
              </a:lnSpc>
              <a:spcBef>
                <a:spcPts val="110"/>
              </a:spcBef>
              <a:buFont typeface="Arial" pitchFamily="34" charset="0"/>
              <a:buChar char="•"/>
            </a:pPr>
            <a:r>
              <a:rPr lang="pl-PL" sz="1000" dirty="0" smtClean="0"/>
              <a:t>Wygaszenie kopalń przeniesionych do </a:t>
            </a:r>
            <a:r>
              <a:rPr lang="pl-PL" sz="1000" dirty="0" err="1" smtClean="0"/>
              <a:t>SRK</a:t>
            </a:r>
            <a:r>
              <a:rPr lang="pl-PL" sz="1000" dirty="0" smtClean="0"/>
              <a:t> </a:t>
            </a:r>
            <a:r>
              <a:rPr lang="pl-PL" sz="1000" dirty="0" err="1" smtClean="0"/>
              <a:t>S.A</a:t>
            </a:r>
            <a:r>
              <a:rPr lang="pl-PL" sz="1000" dirty="0" smtClean="0"/>
              <a:t>.</a:t>
            </a:r>
          </a:p>
          <a:p>
            <a:pPr lvl="2">
              <a:lnSpc>
                <a:spcPct val="150000"/>
              </a:lnSpc>
              <a:spcBef>
                <a:spcPts val="110"/>
              </a:spcBef>
              <a:buFont typeface="Arial" pitchFamily="34" charset="0"/>
              <a:buChar char="•"/>
            </a:pPr>
            <a:r>
              <a:rPr lang="pl-PL" sz="1000" dirty="0" smtClean="0"/>
              <a:t>Ewentualna sprzedaż kopalni do inwestora zewnętrznego w celu zachowania płynności (opcja sprzedaży części kopalni do Spółki Węglokoks </a:t>
            </a:r>
            <a:r>
              <a:rPr lang="pl-PL" sz="1000" dirty="0" err="1" smtClean="0"/>
              <a:t>S.A</a:t>
            </a:r>
            <a:r>
              <a:rPr lang="pl-PL" sz="1000" dirty="0" smtClean="0"/>
              <a:t>.)</a:t>
            </a:r>
          </a:p>
          <a:p>
            <a:pPr lvl="2">
              <a:lnSpc>
                <a:spcPct val="150000"/>
              </a:lnSpc>
              <a:spcBef>
                <a:spcPts val="110"/>
              </a:spcBef>
              <a:buFont typeface="Arial" pitchFamily="34" charset="0"/>
              <a:buChar char="•"/>
            </a:pPr>
            <a:r>
              <a:rPr lang="pl-PL" sz="1000" dirty="0" smtClean="0"/>
              <a:t>Objęcie udziałów w </a:t>
            </a:r>
            <a:r>
              <a:rPr lang="pl-PL" sz="1000" dirty="0" err="1" smtClean="0"/>
              <a:t>SPV</a:t>
            </a:r>
            <a:r>
              <a:rPr lang="pl-PL" sz="1000" dirty="0" smtClean="0"/>
              <a:t> przez inne podmioty (potencjalnie z sektora energetyki), aby zapewnić środki na rozwój </a:t>
            </a:r>
          </a:p>
          <a:p>
            <a:pPr lvl="2">
              <a:lnSpc>
                <a:spcPct val="150000"/>
              </a:lnSpc>
              <a:spcBef>
                <a:spcPts val="110"/>
              </a:spcBef>
              <a:buFont typeface="Arial" pitchFamily="34" charset="0"/>
              <a:buChar char="•"/>
            </a:pPr>
            <a:r>
              <a:rPr lang="pl-PL" sz="1000" dirty="0" smtClean="0"/>
              <a:t>Dostosowanie systemu wynagrodzeń zgodnie z przyjętymi wcześniej w </a:t>
            </a:r>
            <a:r>
              <a:rPr lang="pl-PL" sz="1000" dirty="0" err="1" smtClean="0"/>
              <a:t>SPV</a:t>
            </a:r>
            <a:r>
              <a:rPr lang="pl-PL" sz="1000" dirty="0" smtClean="0"/>
              <a:t>  dokumentami prawa pracy (</a:t>
            </a:r>
            <a:r>
              <a:rPr lang="pl-PL" sz="1000" dirty="0" err="1" smtClean="0"/>
              <a:t>system</a:t>
            </a:r>
            <a:r>
              <a:rPr lang="pl-PL" sz="1000" dirty="0" smtClean="0"/>
              <a:t> wynagrodzeń i organizacja pracy)</a:t>
            </a:r>
          </a:p>
          <a:p>
            <a:pPr lvl="2">
              <a:lnSpc>
                <a:spcPct val="150000"/>
              </a:lnSpc>
              <a:spcBef>
                <a:spcPts val="110"/>
              </a:spcBef>
              <a:buFont typeface="Arial" pitchFamily="34" charset="0"/>
              <a:buChar char="•"/>
            </a:pPr>
            <a:r>
              <a:rPr lang="pl-PL" sz="1000" dirty="0" smtClean="0"/>
              <a:t>Wdrażanie działań naprawczych i poprawy efektywności we wszystkich kopalniach w ramach </a:t>
            </a:r>
            <a:r>
              <a:rPr lang="pl-PL" sz="1000" dirty="0" err="1" smtClean="0"/>
              <a:t>SPV</a:t>
            </a:r>
            <a:endParaRPr lang="pl-PL" sz="1000" b="1" dirty="0" smtClean="0"/>
          </a:p>
          <a:p>
            <a:pPr lvl="1">
              <a:lnSpc>
                <a:spcPct val="150000"/>
              </a:lnSpc>
              <a:spcBef>
                <a:spcPts val="110"/>
              </a:spcBef>
              <a:buFont typeface="+mj-lt"/>
              <a:buAutoNum type="arabicPeriod"/>
            </a:pPr>
            <a:r>
              <a:rPr lang="pl-PL" sz="1000" b="1" dirty="0" smtClean="0"/>
              <a:t>Wdrożenie  „Planu osłonowego” w koordynacji z urzędami pracy na Śląsku i w Małopolsce oraz ZUS</a:t>
            </a:r>
          </a:p>
          <a:p>
            <a:pPr lvl="2">
              <a:lnSpc>
                <a:spcPct val="150000"/>
              </a:lnSpc>
              <a:spcBef>
                <a:spcPts val="110"/>
              </a:spcBef>
              <a:buFont typeface="Arial" pitchFamily="34" charset="0"/>
              <a:buChar char="•"/>
            </a:pPr>
            <a:r>
              <a:rPr lang="pl-PL" sz="1000" dirty="0" smtClean="0"/>
              <a:t>Zawierającego propozycje wsparcia dla zwalnianych pracowników  </a:t>
            </a:r>
          </a:p>
          <a:p>
            <a:pPr lvl="1">
              <a:lnSpc>
                <a:spcPct val="150000"/>
              </a:lnSpc>
              <a:spcBef>
                <a:spcPts val="110"/>
              </a:spcBef>
              <a:buFont typeface="+mj-lt"/>
              <a:buAutoNum type="arabicPeriod"/>
            </a:pPr>
            <a:r>
              <a:rPr lang="pl-PL" sz="1000" b="1" dirty="0" smtClean="0">
                <a:solidFill>
                  <a:srgbClr val="000000"/>
                </a:solidFill>
              </a:rPr>
              <a:t>Wsparcie rozwoju regionalnego na Śląsku – wdrożenie  „Programu reindustrializacji Górnego Śląska”, zawierającego strategię rozwoju dla rejonów objętych restrukturyzacją zatrudnienia</a:t>
            </a:r>
          </a:p>
          <a:p>
            <a:pPr lvl="2">
              <a:lnSpc>
                <a:spcPct val="150000"/>
              </a:lnSpc>
              <a:spcBef>
                <a:spcPts val="110"/>
              </a:spcBef>
              <a:buFont typeface="Arial" pitchFamily="34" charset="0"/>
              <a:buChar char="•"/>
            </a:pPr>
            <a:endParaRPr lang="pl-PL" sz="1000" dirty="0" smtClean="0"/>
          </a:p>
          <a:p>
            <a:pPr>
              <a:lnSpc>
                <a:spcPct val="150000"/>
              </a:lnSpc>
              <a:spcBef>
                <a:spcPts val="110"/>
              </a:spcBef>
            </a:pPr>
            <a:r>
              <a:rPr lang="pl-PL" sz="1000" dirty="0" smtClean="0"/>
              <a:t> </a:t>
            </a:r>
            <a:endParaRPr lang="pl-PL" sz="1000" dirty="0"/>
          </a:p>
        </p:txBody>
      </p:sp>
      <p:sp>
        <p:nvSpPr>
          <p:cNvPr id="4" name="takeaway_box"/>
          <p:cNvSpPr>
            <a:spLocks noChangeArrowheads="1"/>
          </p:cNvSpPr>
          <p:nvPr/>
        </p:nvSpPr>
        <p:spPr bwMode="gray">
          <a:xfrm>
            <a:off x="0" y="5870185"/>
            <a:ext cx="9904413" cy="533400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DC6E00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algn="ctr"/>
            <a:r>
              <a:rPr lang="pl-PL" sz="1600" b="1" dirty="0" smtClean="0">
                <a:solidFill>
                  <a:srgbClr val="FFFFFF"/>
                </a:solidFill>
              </a:rPr>
              <a:t>Jednocześnie niezbędne będzie wsparcie rządu w dyskusjach ze stroną społeczną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8477250" y="1508760"/>
            <a:ext cx="1114424" cy="45902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r>
              <a:rPr lang="pl-PL" sz="1000" b="1" dirty="0" smtClean="0"/>
              <a:t>7 stycznia</a:t>
            </a: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r>
              <a:rPr lang="pl-PL" sz="1000" b="1" noProof="0" dirty="0" smtClean="0"/>
              <a:t>do 31 sty</a:t>
            </a:r>
            <a:r>
              <a:rPr lang="pl-PL" sz="1000" b="1" dirty="0" smtClean="0"/>
              <a:t>cznia</a:t>
            </a: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lvl="1" indent="-230400">
              <a:lnSpc>
                <a:spcPct val="150000"/>
              </a:lnSpc>
              <a:spcBef>
                <a:spcPts val="110"/>
              </a:spcBef>
              <a:buClr>
                <a:srgbClr val="009A3C"/>
              </a:buClr>
            </a:pPr>
            <a:r>
              <a:rPr lang="pl-PL" sz="1000" b="1" dirty="0" smtClean="0"/>
              <a:t>30 stycznia</a:t>
            </a:r>
            <a:endParaRPr kumimoji="0" lang="pl-PL" sz="1000" b="1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r>
              <a:rPr lang="pl-PL" sz="1000" b="1" dirty="0" smtClean="0"/>
              <a:t>2 kwartał</a:t>
            </a: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r>
              <a:rPr lang="pl-PL" sz="1000" b="1" dirty="0" smtClean="0"/>
              <a:t>2015 – 2016 r.</a:t>
            </a: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r>
              <a:rPr lang="pl-PL" sz="1000" b="1" dirty="0" smtClean="0"/>
              <a:t>2015+ rok</a:t>
            </a: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kumimoji="0" lang="pl-PL" sz="1000" b="1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kumimoji="0" lang="pl-PL" sz="1000" b="1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kumimoji="0" lang="pl-PL" sz="1000" b="1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kumimoji="0" lang="pl-PL" sz="1000" b="1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noProof="0" dirty="0" smtClean="0"/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kumimoji="0" lang="pl-PL" sz="1000" b="1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kumimoji="0" lang="pl-PL" sz="1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30400" defTabSz="914400" rtl="0" eaLnBrk="1" fontAlgn="auto" latinLnBrk="0" hangingPunct="1">
              <a:lnSpc>
                <a:spcPct val="150000"/>
              </a:lnSpc>
              <a:spcBef>
                <a:spcPts val="110"/>
              </a:spcBef>
              <a:spcAft>
                <a:spcPts val="0"/>
              </a:spcAft>
              <a:buClr>
                <a:srgbClr val="009A3C"/>
              </a:buClr>
              <a:buSzTx/>
              <a:tabLst/>
              <a:defRPr/>
            </a:pPr>
            <a:endParaRPr lang="pl-PL" sz="1000" b="1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2" name="think-cell Slide" r:id="rId17" imgW="360" imgH="360" progId="">
                  <p:embed/>
                </p:oleObj>
              </mc:Choice>
              <mc:Fallback>
                <p:oleObj name="think-cell Slide" r:id="rId17" imgW="360" imgH="360" progId="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000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Rynek węgla kamiennego w Polsce ze strukturalną nadpodażą ze względu na malejący popyt na WE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838200" y="2133600"/>
          <a:ext cx="5067300" cy="3219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3" name="Chart" r:id="rId19" imgW="5067300" imgH="3219540" progId="MSGraph.Chart.8">
                  <p:embed followColorScheme="full"/>
                </p:oleObj>
              </mc:Choice>
              <mc:Fallback>
                <p:oleObj name="Chart" r:id="rId19" imgW="5067300" imgH="321954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33600"/>
                        <a:ext cx="5067300" cy="32195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>
            <p:custDataLst>
              <p:tags r:id="rId5"/>
            </p:custDataLst>
          </p:nvPr>
        </p:nvCxnSpPr>
        <p:spPr bwMode="gray">
          <a:xfrm flipV="1">
            <a:off x="1962150" y="2673354"/>
            <a:ext cx="0" cy="384175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>
            <p:custDataLst>
              <p:tags r:id="rId6"/>
            </p:custDataLst>
          </p:nvPr>
        </p:nvCxnSpPr>
        <p:spPr bwMode="gray">
          <a:xfrm>
            <a:off x="4229100" y="2673350"/>
            <a:ext cx="0" cy="850900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>
            <p:custDataLst>
              <p:tags r:id="rId7"/>
            </p:custDataLst>
          </p:nvPr>
        </p:nvCxnSpPr>
        <p:spPr bwMode="gray">
          <a:xfrm>
            <a:off x="1962150" y="2673350"/>
            <a:ext cx="2266950" cy="0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4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2886075" y="2565400"/>
            <a:ext cx="419101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808080"/>
            </a:solidFill>
          </a:ln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6E720817-4CE1-45A8-8446-C91E03896210}" type="datetime'''''''''''''''''''''''''''''-''2''''''''''3''%''''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-23%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955675" y="2030412"/>
            <a:ext cx="2017712" cy="182562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1200" b="0" dirty="0" smtClean="0">
                <a:sym typeface="Arial"/>
              </a:rPr>
              <a:t>mln ton (węgiel energetyczny)</a:t>
            </a:r>
            <a:endParaRPr lang="de-DE" sz="1200" b="0" dirty="0">
              <a:sym typeface="Arial"/>
            </a:endParaRPr>
          </a:p>
        </p:txBody>
      </p:sp>
      <p:sp>
        <p:nvSpPr>
          <p:cNvPr id="8" name="Text Placeholder 11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4492625" y="5222875"/>
            <a:ext cx="339725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3173CCC5-2BE8-46EB-BBB3-BD7230A38D82}" type="datetime'''2''''''''''''''''''''''''''''''''''''0''''1''''4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2014</a:t>
            </a:fld>
            <a:r>
              <a:rPr lang="pl-PL" sz="1000" b="0" baseline="30000" dirty="0" smtClean="0"/>
              <a:t>4</a:t>
            </a:r>
            <a:endParaRPr lang="en-US" sz="1000" b="0" baseline="30000" dirty="0">
              <a:latin typeface="Arial"/>
              <a:sym typeface="Arial"/>
            </a:endParaRPr>
          </a:p>
        </p:txBody>
      </p:sp>
      <p:sp>
        <p:nvSpPr>
          <p:cNvPr id="26" name="Text Placeholder 4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2249487" y="5222875"/>
            <a:ext cx="292100" cy="152400"/>
          </a:xfrm>
          <a:prstGeom prst="rect">
            <a:avLst/>
          </a:prstGeom>
          <a:noFill/>
          <a:effectLst/>
        </p:spPr>
        <p:txBody>
          <a:bodyPr wrap="square" lIns="0" tIns="0" rIns="0" bIns="0" numCol="1" spc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DF583341-B648-4615-8C51-085C0B7B7FD7}" type="datetime'''''2''0''''''06''''''''''''''''''''''''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2006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17" name="Rectangle 16"/>
          <p:cNvSpPr/>
          <p:nvPr>
            <p:custDataLst>
              <p:tags r:id="rId12"/>
            </p:custDataLst>
          </p:nvPr>
        </p:nvSpPr>
        <p:spPr bwMode="gray">
          <a:xfrm>
            <a:off x="6092825" y="4702175"/>
            <a:ext cx="179387" cy="133350"/>
          </a:xfrm>
          <a:prstGeom prst="rect">
            <a:avLst/>
          </a:prstGeom>
          <a:solidFill>
            <a:srgbClr val="BBAD87"/>
          </a:solidFill>
          <a:ln w="9525">
            <a:solidFill>
              <a:srgbClr val="80808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de-DE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>
            <p:custDataLst>
              <p:tags r:id="rId13"/>
            </p:custDataLst>
          </p:nvPr>
        </p:nvSpPr>
        <p:spPr bwMode="gray">
          <a:xfrm>
            <a:off x="6092825" y="4905375"/>
            <a:ext cx="179387" cy="133350"/>
          </a:xfrm>
          <a:prstGeom prst="rect">
            <a:avLst/>
          </a:prstGeom>
          <a:solidFill>
            <a:srgbClr val="008B00"/>
          </a:solidFill>
          <a:ln w="9525">
            <a:solidFill>
              <a:srgbClr val="80808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de-DE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Placeholder 12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6323012" y="4699000"/>
            <a:ext cx="787400" cy="152400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618F4A5-3520-49F2-A9DA-883FAB580FB1}" type="datetime'''''P''''o''''''''py''t'''''''' k''''''ra''''''j''o''w''''y'''">
              <a:rPr lang="en-US" sz="1000" b="0" smtClean="0"/>
              <a:pPr>
                <a:spcBef>
                  <a:spcPct val="0"/>
                </a:spcBef>
                <a:spcAft>
                  <a:spcPct val="0"/>
                </a:spcAft>
              </a:pPr>
              <a:t>Popyt krajowy</a:t>
            </a:fld>
            <a:endParaRPr lang="de-DE" sz="1000" b="0" dirty="0">
              <a:latin typeface="Arial"/>
              <a:sym typeface="Arial"/>
            </a:endParaRPr>
          </a:p>
        </p:txBody>
      </p:sp>
      <p:sp>
        <p:nvSpPr>
          <p:cNvPr id="19" name="Text Placeholder 12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6323012" y="4902200"/>
            <a:ext cx="2349500" cy="152400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16023E04-5D4C-4BE7-8959-C284D38AAFC5}" type="datetime'Wyd''oby''ci''e ''krajo''''''w''e'''' +'' zapasy n''a zwałach'">
              <a:rPr lang="en-US" sz="1000" b="0" smtClean="0"/>
              <a:pPr>
                <a:spcBef>
                  <a:spcPct val="0"/>
                </a:spcBef>
                <a:spcAft>
                  <a:spcPct val="0"/>
                </a:spcAft>
              </a:pPr>
              <a:t>Wydobycie krajowe + zapasy na zwałach</a:t>
            </a:fld>
            <a:r>
              <a:rPr lang="pl-PL" sz="1000" b="0" baseline="30000" dirty="0" smtClean="0"/>
              <a:t>3</a:t>
            </a:r>
            <a:endParaRPr lang="de-DE" sz="1000" b="0" baseline="30000" dirty="0">
              <a:latin typeface="Arial"/>
              <a:sym typeface="Arial"/>
            </a:endParaRPr>
          </a:p>
        </p:txBody>
      </p:sp>
      <p:sp>
        <p:nvSpPr>
          <p:cNvPr id="23" name="takeaway_box"/>
          <p:cNvSpPr>
            <a:spLocks noChangeArrowheads="1"/>
          </p:cNvSpPr>
          <p:nvPr/>
        </p:nvSpPr>
        <p:spPr bwMode="gray">
          <a:xfrm>
            <a:off x="0" y="5619360"/>
            <a:ext cx="9904413" cy="533400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DC6E00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algn="ctr"/>
            <a:r>
              <a:rPr lang="pl-PL" sz="1600" b="1" dirty="0" smtClean="0">
                <a:solidFill>
                  <a:srgbClr val="FFFFFF"/>
                </a:solidFill>
              </a:rPr>
              <a:t>Nadwyżki systematycznie lokowane w sprzedaży eksportowej aż do załamania sie rynku w 2009</a:t>
            </a:r>
            <a:endParaRPr lang="pl-PL" sz="1600" b="1" dirty="0">
              <a:solidFill>
                <a:srgbClr val="FFFFFF"/>
              </a:solidFill>
            </a:endParaRPr>
          </a:p>
        </p:txBody>
      </p:sp>
      <p:sp>
        <p:nvSpPr>
          <p:cNvPr id="37" name="NumberBall"/>
          <p:cNvSpPr>
            <a:spLocks noChangeArrowheads="1"/>
          </p:cNvSpPr>
          <p:nvPr/>
        </p:nvSpPr>
        <p:spPr bwMode="gray">
          <a:xfrm>
            <a:off x="2157412" y="2302336"/>
            <a:ext cx="432000" cy="252000"/>
          </a:xfrm>
          <a:prstGeom prst="ellipse">
            <a:avLst/>
          </a:prstGeom>
          <a:solidFill>
            <a:srgbClr val="7F7F7F"/>
          </a:solidFill>
          <a:ln w="9525" algn="ctr">
            <a:solidFill>
              <a:srgbClr val="7F7F7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pl-PL" sz="1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8,2</a:t>
            </a:r>
            <a:endParaRPr lang="pl-PL" sz="1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NumberBall"/>
          <p:cNvSpPr>
            <a:spLocks noChangeArrowheads="1"/>
          </p:cNvSpPr>
          <p:nvPr/>
        </p:nvSpPr>
        <p:spPr bwMode="gray">
          <a:xfrm>
            <a:off x="4376737" y="2302336"/>
            <a:ext cx="432000" cy="252000"/>
          </a:xfrm>
          <a:prstGeom prst="ellipse">
            <a:avLst/>
          </a:prstGeom>
          <a:solidFill>
            <a:srgbClr val="7F7F7F"/>
          </a:solidFill>
          <a:ln w="9525" algn="ctr">
            <a:solidFill>
              <a:srgbClr val="7F7F7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pl-PL" sz="1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-0,4</a:t>
            </a:r>
            <a:r>
              <a:rPr lang="pl-PL" sz="1000" b="1" baseline="30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sz="1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Footnote"/>
          <p:cNvSpPr>
            <a:spLocks noChangeArrowheads="1"/>
          </p:cNvSpPr>
          <p:nvPr/>
        </p:nvSpPr>
        <p:spPr bwMode="gray">
          <a:xfrm>
            <a:off x="457200" y="6289938"/>
            <a:ext cx="8991600" cy="3302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pl-PL" sz="800" dirty="0" smtClean="0"/>
              <a:t>1.Dane za 2013.   2.Odnawialne źródła energii.   3. Zapasy węgla na zwałach w kopalniach powstałe w wyniku wydobycia przewyższającego sprzedaż. 4. Dane dotyczące wydobycia w 2014 wg informacji z Ministerstwa Gospodarki (wydobycie planowane wg planów z grudnia 2014 r.). Popyt w 2014 roku oszacowany poprzez ekstrapolację  danych dotyczących 3 kwartałów 2014 roku. </a:t>
            </a:r>
            <a:br>
              <a:rPr lang="pl-PL" sz="800" dirty="0" smtClean="0"/>
            </a:br>
            <a:r>
              <a:rPr lang="pl-PL" sz="800" dirty="0" smtClean="0"/>
              <a:t>Źródło: Ministerstwo Gospodarki</a:t>
            </a:r>
            <a:endParaRPr lang="pl-PL" sz="800" dirty="0"/>
          </a:p>
        </p:txBody>
      </p:sp>
      <p:sp>
        <p:nvSpPr>
          <p:cNvPr id="33" name="NumberBall"/>
          <p:cNvSpPr>
            <a:spLocks noChangeArrowheads="1"/>
          </p:cNvSpPr>
          <p:nvPr/>
        </p:nvSpPr>
        <p:spPr bwMode="gray">
          <a:xfrm>
            <a:off x="6056312" y="4364068"/>
            <a:ext cx="432000" cy="252000"/>
          </a:xfrm>
          <a:prstGeom prst="ellipse">
            <a:avLst/>
          </a:prstGeom>
          <a:solidFill>
            <a:srgbClr val="7F7F7F"/>
          </a:solidFill>
          <a:ln w="9525" algn="ctr">
            <a:solidFill>
              <a:srgbClr val="7F7F7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pl-PL" sz="1000" dirty="0" smtClean="0">
                <a:latin typeface="Arial" pitchFamily="34" charset="0"/>
                <a:cs typeface="Arial" pitchFamily="34" charset="0"/>
              </a:rPr>
              <a:t>             Eksport netto WE (mln t) </a:t>
            </a:r>
            <a:endParaRPr lang="pl-PL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Callout"/>
          <p:cNvSpPr>
            <a:spLocks noChangeArrowheads="1"/>
          </p:cNvSpPr>
          <p:nvPr/>
        </p:nvSpPr>
        <p:spPr bwMode="gray">
          <a:xfrm>
            <a:off x="5953125" y="1321992"/>
            <a:ext cx="3686175" cy="28392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tIns="91440" bIns="91440" anchor="ctr">
            <a:spAutoFit/>
          </a:bodyPr>
          <a:lstStyle/>
          <a:p>
            <a:pPr marL="0" lvl="1" fontAlgn="base">
              <a:buClr>
                <a:srgbClr val="808080"/>
              </a:buClr>
              <a:buSzPct val="100000"/>
            </a:pPr>
            <a:r>
              <a:rPr lang="pl-PL" sz="1000" b="1" dirty="0" smtClean="0">
                <a:solidFill>
                  <a:srgbClr val="000000"/>
                </a:solidFill>
                <a:cs typeface="Arial" pitchFamily="34" charset="0"/>
              </a:rPr>
              <a:t>Komentarz:</a:t>
            </a:r>
          </a:p>
          <a:p>
            <a:pPr marL="174625" lvl="1" indent="-174625" fontAlgn="base">
              <a:spcBef>
                <a:spcPts val="600"/>
              </a:spcBef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Ograniczenie w ostatnich latach wydobycia przede wszystkim w Kompanii Węglowej oraz Katowickim Holdingu Węglowym</a:t>
            </a:r>
          </a:p>
          <a:p>
            <a:pPr marL="174625" lvl="1" indent="-174625" fontAlgn="base">
              <a:spcBef>
                <a:spcPts val="600"/>
              </a:spcBef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Spadek popytu w Polsce na węgiel energetyczny wynika głównie ze zwiększenia efektywności wykorzystania w sektorze energetycznym oraz zwiększenia udziału OZE</a:t>
            </a:r>
            <a:r>
              <a:rPr lang="pl-PL" sz="1000" baseline="30000" dirty="0" smtClean="0">
                <a:solidFill>
                  <a:srgbClr val="000000"/>
                </a:solidFill>
                <a:cs typeface="Arial" pitchFamily="34" charset="0"/>
              </a:rPr>
              <a:t>2</a:t>
            </a: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  </a:t>
            </a:r>
            <a:b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</a:b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w produkcji energii w ostatnich latach</a:t>
            </a:r>
          </a:p>
          <a:p>
            <a:pPr marL="174625" lvl="1" indent="-174625" fontAlgn="base">
              <a:spcBef>
                <a:spcPts val="600"/>
              </a:spcBef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Zmniejszenie eksportu węgla z Polski po 2008 r. wskutek:</a:t>
            </a:r>
          </a:p>
          <a:p>
            <a:pPr marL="631825" lvl="2" indent="-174625" fontAlgn="base">
              <a:spcBef>
                <a:spcPts val="300"/>
              </a:spcBef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utrata konkurencyjności cenowej polskiego węgla na rynku europejskim  (ceny nie pokrywają kosztu wydobycia i transportu)</a:t>
            </a:r>
          </a:p>
          <a:p>
            <a:pPr marL="631825" lvl="2" indent="-174625" fontAlgn="base">
              <a:spcBef>
                <a:spcPts val="300"/>
              </a:spcBef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mniejszego popytu w krajach Europy Zach.</a:t>
            </a:r>
          </a:p>
          <a:p>
            <a:pPr marL="631825" lvl="2" indent="-174625" fontAlgn="base">
              <a:spcBef>
                <a:spcPts val="300"/>
              </a:spcBef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większej konkurencji na rynkach ze strony eksportu węgla z Rosji oraz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0" name="think-cell Slide" r:id="rId55" imgW="360" imgH="360" progId="">
                  <p:embed/>
                </p:oleObj>
              </mc:Choice>
              <mc:Fallback>
                <p:oleObj name="think-cell Slide" r:id="rId55" imgW="360" imgH="360" progId="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1000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Popyt na węgiel kamienny stopniowo spada głównie dzięki wzrostowi sprawności bloków oraz </a:t>
            </a:r>
            <a:r>
              <a:rPr lang="pl-PL" dirty="0" err="1" smtClean="0"/>
              <a:t>OZE</a:t>
            </a:r>
            <a:endParaRPr lang="pl-PL" dirty="0"/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gray">
          <a:xfrm>
            <a:off x="455613" y="6324600"/>
            <a:ext cx="8994775" cy="328613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Dane przedstawiają zużycie węgla kamiennego wg danych GUS w podziale na energetykę oraz pozostałe podmioty. Na wykresie na poprzedniej stronie przedstawione zostały wyłącznie dane dla węgla energetycznego, wg metodyki Ministerstwa Gospodarki. 2. Popyt na węgiel w energetyce w zależności od scenariusza przyjętego do analiz na podstawie projektu Polityki Energetycznej Polski do 2050 roku. Scenariusze brane pod uwagę to: referencyjny oraz scenariusz gazowy przy wysokich cenach CO2</a:t>
            </a:r>
          </a:p>
          <a:p>
            <a:pPr>
              <a:lnSpc>
                <a:spcPct val="90000"/>
              </a:lnSpc>
            </a:pP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Źródło: Główny Urząd  Statystyczny, analizy spółki</a:t>
            </a:r>
            <a:endParaRPr lang="pl-PL" sz="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akeaway_box"/>
          <p:cNvSpPr>
            <a:spLocks noChangeArrowheads="1"/>
          </p:cNvSpPr>
          <p:nvPr/>
        </p:nvSpPr>
        <p:spPr bwMode="gray">
          <a:xfrm>
            <a:off x="0" y="5619360"/>
            <a:ext cx="9904413" cy="533400"/>
          </a:xfrm>
          <a:prstGeom prst="rect">
            <a:avLst/>
          </a:prstGeom>
          <a:solidFill>
            <a:srgbClr val="DC6E00"/>
          </a:solidFill>
          <a:ln w="9525" algn="ctr">
            <a:solidFill>
              <a:srgbClr val="DC6E00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algn="ctr"/>
            <a:r>
              <a:rPr lang="pl-PL" sz="1600" b="1" dirty="0" smtClean="0">
                <a:solidFill>
                  <a:srgbClr val="FFFFFF"/>
                </a:solidFill>
              </a:rPr>
              <a:t>Poprawiająca rynek redukcja mocy wydobywczych (tj. liczby kopalń) nie zagraża bezpośrednio bezpieczeństwu dostaw dla energetyki</a:t>
            </a:r>
            <a:endParaRPr lang="pl-PL" sz="1600" b="1" dirty="0">
              <a:solidFill>
                <a:srgbClr val="FFFFFF"/>
              </a:solidFill>
            </a:endParaRPr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47700" y="2476500"/>
          <a:ext cx="4524443" cy="2752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1" name="Chart" r:id="rId57" imgW="4524443" imgH="2752635" progId="MSGraph.Chart.8">
                  <p:embed followColorScheme="full"/>
                </p:oleObj>
              </mc:Choice>
              <mc:Fallback>
                <p:oleObj name="Chart" r:id="rId57" imgW="4524443" imgH="2752635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2476500"/>
                        <a:ext cx="4524443" cy="27526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 Placeholder 18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4705350" y="2622550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35A1B342-4091-4440-9ED5-9753458519A1}" type="datetime'7''''''''''''7''''''''''''''''''''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77</a:t>
            </a:fld>
            <a:endParaRPr lang="en-US" sz="1000" b="0">
              <a:sym typeface="+mn-lt"/>
            </a:endParaRPr>
          </a:p>
        </p:txBody>
      </p:sp>
      <p:sp>
        <p:nvSpPr>
          <p:cNvPr id="63" name="Text Placeholder 3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4714875" y="4337050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FF975924-2BB3-45F2-9C16-9C3B7A1289F5}" type="datetime'''''''4''''''''''6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65" name="Text Placeholder 7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4714875" y="3194050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41EF3DBE-6523-45CB-907F-F03BD886D6C4}" type="datetime'''''''''3''''''1''''''''''''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66" name="Text Placeholder 19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4141787" y="5178425"/>
            <a:ext cx="241300" cy="122237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A2E514FE-C2D6-4FD9-8F34-99E113BF0DE1}" type="datetime'2''''''''''0''''1''''''''''''''2''''''''''''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2012</a:t>
            </a:fld>
            <a:endParaRPr lang="pl-PL" sz="800" b="0">
              <a:latin typeface="Arial"/>
              <a:sym typeface="Arial"/>
            </a:endParaRPr>
          </a:p>
        </p:txBody>
      </p:sp>
      <p:sp>
        <p:nvSpPr>
          <p:cNvPr id="67" name="Text Placeholder 17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4167187" y="2689225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FA4EE870-BFD0-424B-8939-C3F0492F9D9A}" type="datetime'''''''''''''7''''5''''''''''''''''''''''''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75</a:t>
            </a:fld>
            <a:endParaRPr lang="en-US" sz="1000" b="0">
              <a:sym typeface="+mn-lt"/>
            </a:endParaRPr>
          </a:p>
        </p:txBody>
      </p:sp>
      <p:sp>
        <p:nvSpPr>
          <p:cNvPr id="69" name="Text Placeholder 52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4176712" y="4337050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08980C22-36A2-4091-88B5-107ECD7BEBDC}" type="datetime'4''''''''''''''''''''6''''''''''''''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70" name="Text Placeholder 56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4176712" y="3227387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A04A690A-F47F-4CA4-9AD1-34557B787D67}" type="datetime'''29''''''''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71" name="Text Placeholder 18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3603625" y="5178425"/>
            <a:ext cx="241300" cy="122237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B0329D65-82E0-4DE6-9054-6464DF8FD44F}" type="datetime'''''''''''''''''''''''''2''0''''''1''''''''1''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2011</a:t>
            </a:fld>
            <a:endParaRPr lang="pl-PL" sz="800" b="0">
              <a:latin typeface="Arial"/>
              <a:sym typeface="Arial"/>
            </a:endParaRPr>
          </a:p>
        </p:txBody>
      </p:sp>
      <p:sp>
        <p:nvSpPr>
          <p:cNvPr id="73" name="Text Placeholder 16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3629025" y="2574925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2AD93184-7335-4E09-8DB4-AD390DE7C462}" type="datetime'''''''''7''''''''''''''''''''''''''''''''9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79</a:t>
            </a:fld>
            <a:endParaRPr lang="en-US" sz="1000" b="0">
              <a:sym typeface="+mn-lt"/>
            </a:endParaRPr>
          </a:p>
        </p:txBody>
      </p:sp>
      <p:sp>
        <p:nvSpPr>
          <p:cNvPr id="74" name="Text Placeholder 47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3638550" y="4294187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B1C3DD65-4485-4BE7-AA26-889120F31A48}" type="datetime'49''''''''''''''''''''''''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75" name="Text Placeholder 51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3638550" y="3127375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B20F36A3-3871-4267-BB42-6A762651A5D7}" type="datetime'''''''''''3''''''''''''''''''''''0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77" name="Text Placeholder 17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3065462" y="5178425"/>
            <a:ext cx="241300" cy="122237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0632C4BD-554A-4C7B-8393-BCCEEF024BD0}" type="datetime'''''''2''0''''''''1''''''''''''''''''''''''''''''''''''0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2010</a:t>
            </a:fld>
            <a:endParaRPr lang="pl-PL" sz="800" b="0">
              <a:latin typeface="Arial"/>
              <a:sym typeface="Arial"/>
            </a:endParaRPr>
          </a:p>
        </p:txBody>
      </p:sp>
      <p:sp>
        <p:nvSpPr>
          <p:cNvPr id="78" name="Text Placeholder 15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3090862" y="2489200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16CDB5C6-52E6-447B-B339-EA6F15B12D47}" type="datetime'''''''''''''8''''''''''''''2''''''''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82</a:t>
            </a:fld>
            <a:endParaRPr lang="en-US" sz="1000" b="0">
              <a:sym typeface="+mn-lt"/>
            </a:endParaRPr>
          </a:p>
        </p:txBody>
      </p:sp>
      <p:sp>
        <p:nvSpPr>
          <p:cNvPr id="79" name="Text Placeholder 42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3100387" y="4275137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C8383E9B-98C8-4089-BEDB-A2808F437309}" type="datetime'''''''''''''''''''5''''''0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80" name="Text Placeholder 46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3100387" y="3065462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5CF164A2-1AA7-4E25-9628-C3B0FF25B15A}" type="datetime'''''''''''3''''''2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81" name="Text Placeholder 2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4679950" y="5178425"/>
            <a:ext cx="241300" cy="122237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56DE50A1-8B17-4E5E-8289-F9FB681BA172}" type="datetime'''''2''''''''0''''''''''''''''''''''13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2013</a:t>
            </a:fld>
            <a:endParaRPr lang="en-US" sz="800" b="0" dirty="0">
              <a:latin typeface="Arial"/>
              <a:sym typeface="Arial"/>
            </a:endParaRPr>
          </a:p>
        </p:txBody>
      </p:sp>
      <p:sp>
        <p:nvSpPr>
          <p:cNvPr id="82" name="Text Placeholder 14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2552700" y="2727325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B8F094CF-E325-4114-969F-0C89FF7AE7E9}" type="datetime'''''''''''''''''''7''''''''''4''''''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74</a:t>
            </a:fld>
            <a:endParaRPr lang="en-US" sz="1000" b="0">
              <a:sym typeface="+mn-lt"/>
            </a:endParaRPr>
          </a:p>
        </p:txBody>
      </p:sp>
      <p:sp>
        <p:nvSpPr>
          <p:cNvPr id="83" name="Text Placeholder 37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2562225" y="4322762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3180B008-987A-441A-81DD-000EED042393}" type="datetime'''''''4''''''''''''''7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84" name="Text Placeholder 41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2562225" y="3232150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2E86BDCA-5D92-4F73-B953-660D36661C65}" type="datetime'''''''''''2''''''''''''''''''''''''''''''7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85" name="Text Placeholder 6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1984375" y="5178425"/>
            <a:ext cx="241300" cy="122237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A61BC612-CA03-4DAF-92F5-61D1E25ADDDF}" type="datetime'2''''''''''00''''''8''''''''''''''''''''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2008</a:t>
            </a:fld>
            <a:endParaRPr lang="pl-PL" sz="800" b="0">
              <a:sym typeface="+mn-lt"/>
            </a:endParaRPr>
          </a:p>
        </p:txBody>
      </p:sp>
      <p:sp>
        <p:nvSpPr>
          <p:cNvPr id="86" name="Text Placeholder 13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2009775" y="2536825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25F9AB1F-02DF-4A62-884E-D5A25B61724A}" type="datetime'''''''''''''''''''''''''''''''''''''8''''0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80</a:t>
            </a:fld>
            <a:endParaRPr lang="en-US" sz="1000" b="0">
              <a:sym typeface="+mn-lt"/>
            </a:endParaRPr>
          </a:p>
        </p:txBody>
      </p:sp>
      <p:sp>
        <p:nvSpPr>
          <p:cNvPr id="87" name="Text Placeholder 32"/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2019300" y="4294187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93A8A792-6F60-42F1-B936-12A51E506FFF}" type="datetime'''''''''''''''''''''''''''''4''''''''9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88" name="Text Placeholder 36"/>
          <p:cNvSpPr>
            <a:spLocks noGrp="1"/>
          </p:cNvSpPr>
          <p:nvPr>
            <p:custDataLst>
              <p:tags r:id="rId27"/>
            </p:custDataLst>
          </p:nvPr>
        </p:nvSpPr>
        <p:spPr bwMode="gray">
          <a:xfrm>
            <a:off x="2019300" y="3108325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F44B799D-E9FE-4F72-A9B1-48D273B6754C}" type="datetime'''''''''''31''''''''''''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90" name="Text Placeholder 5"/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1446212" y="5178425"/>
            <a:ext cx="241300" cy="122237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35BC2E61-F2B3-41D4-A632-8DC9304B2B97}" type="datetime'''''''''''''2''''''''''''''''''''0''0''''''''''''''''''7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2007</a:t>
            </a:fld>
            <a:endParaRPr lang="pl-PL" sz="800" b="0">
              <a:sym typeface="+mn-lt"/>
            </a:endParaRPr>
          </a:p>
        </p:txBody>
      </p:sp>
      <p:sp>
        <p:nvSpPr>
          <p:cNvPr id="95" name="Text Placeholder 12"/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1471612" y="2422525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0BC8B903-BA1C-444D-BE52-77C4B9420E11}" type="datetime'''''''''''''''''''''''''''''''''''8''''''''''''''''''4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84</a:t>
            </a:fld>
            <a:endParaRPr lang="en-US" sz="1000" b="0">
              <a:sym typeface="+mn-lt"/>
            </a:endParaRPr>
          </a:p>
        </p:txBody>
      </p:sp>
      <p:sp>
        <p:nvSpPr>
          <p:cNvPr id="96" name="Text Placeholder 28"/>
          <p:cNvSpPr>
            <a:spLocks noGrp="1"/>
          </p:cNvSpPr>
          <p:nvPr>
            <p:custDataLst>
              <p:tags r:id="rId30"/>
            </p:custDataLst>
          </p:nvPr>
        </p:nvSpPr>
        <p:spPr bwMode="gray">
          <a:xfrm>
            <a:off x="1481137" y="4237037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3F89467A-9732-4AAA-8769-D2C539B7B0EB}" type="datetime'''''''''''''''''''''''''''53''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97" name="Text Placeholder 64"/>
          <p:cNvSpPr>
            <a:spLocks noGrp="1"/>
          </p:cNvSpPr>
          <p:nvPr>
            <p:custDataLst>
              <p:tags r:id="rId31"/>
            </p:custDataLst>
          </p:nvPr>
        </p:nvSpPr>
        <p:spPr bwMode="gray">
          <a:xfrm>
            <a:off x="1481137" y="2994025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A47AA81D-A30F-4753-8B7B-9A2E1A3E2B3A}" type="datetime'''''3''''1''''''''''''''''''''''''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pl-PL" sz="900" b="0">
              <a:latin typeface="Arial"/>
              <a:sym typeface="Arial"/>
            </a:endParaRPr>
          </a:p>
        </p:txBody>
      </p:sp>
      <p:sp>
        <p:nvSpPr>
          <p:cNvPr id="98" name="Text Placeholder 4"/>
          <p:cNvSpPr>
            <a:spLocks noGrp="1"/>
          </p:cNvSpPr>
          <p:nvPr>
            <p:custDataLst>
              <p:tags r:id="rId32"/>
            </p:custDataLst>
          </p:nvPr>
        </p:nvSpPr>
        <p:spPr bwMode="gray">
          <a:xfrm>
            <a:off x="908050" y="5178425"/>
            <a:ext cx="241300" cy="122237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E45AAA14-2C27-4754-95A5-EC8682BD7062}" type="datetime'''20''''''''0''''''''''''''6''''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2006</a:t>
            </a:fld>
            <a:endParaRPr lang="pl-PL" sz="800" b="0">
              <a:sym typeface="+mn-lt"/>
            </a:endParaRPr>
          </a:p>
        </p:txBody>
      </p:sp>
      <p:sp>
        <p:nvSpPr>
          <p:cNvPr id="99" name="Text Placeholder 11"/>
          <p:cNvSpPr>
            <a:spLocks noGrp="1"/>
          </p:cNvSpPr>
          <p:nvPr>
            <p:custDataLst>
              <p:tags r:id="rId33"/>
            </p:custDataLst>
          </p:nvPr>
        </p:nvSpPr>
        <p:spPr bwMode="gray">
          <a:xfrm>
            <a:off x="933450" y="2441575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C615F0EC-61DA-46C6-BFDB-24CD483AAA7D}" type="datetime'''8''''''''''''''''''''''''''3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83</a:t>
            </a:fld>
            <a:endParaRPr lang="en-US" sz="1000" b="0">
              <a:sym typeface="+mn-lt"/>
            </a:endParaRPr>
          </a:p>
        </p:txBody>
      </p:sp>
      <p:sp>
        <p:nvSpPr>
          <p:cNvPr id="100" name="Text Placeholder 23"/>
          <p:cNvSpPr>
            <a:spLocks noGrp="1"/>
          </p:cNvSpPr>
          <p:nvPr>
            <p:custDataLst>
              <p:tags r:id="rId34"/>
            </p:custDataLst>
          </p:nvPr>
        </p:nvSpPr>
        <p:spPr bwMode="gray">
          <a:xfrm>
            <a:off x="942975" y="4232275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2411CDDA-9CA8-4B4C-864F-943240F35DE2}" type="datetime'''''''''''''''5''''''''''''''''''''''''''''''3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pl-PL" sz="900" b="0" dirty="0">
              <a:latin typeface="Arial"/>
              <a:sym typeface="Arial"/>
            </a:endParaRPr>
          </a:p>
        </p:txBody>
      </p:sp>
      <p:sp>
        <p:nvSpPr>
          <p:cNvPr id="101" name="Text Placeholder 27"/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942975" y="2998787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3DF29C2B-961F-478A-ADFA-D363C966CC98}" type="datetime'''''3''''''0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pl-PL" sz="900" b="0" dirty="0">
              <a:latin typeface="Arial"/>
              <a:sym typeface="Arial"/>
            </a:endParaRPr>
          </a:p>
        </p:txBody>
      </p:sp>
      <p:sp>
        <p:nvSpPr>
          <p:cNvPr id="102" name="Text Placeholder 16"/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2527300" y="5178425"/>
            <a:ext cx="241300" cy="122237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91D8A61C-7EA3-4D09-B4B3-0B4345123A79}" type="datetime'''''''''''''''''''''''''2''''0''0''''''''9''''''''''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2009</a:t>
            </a:fld>
            <a:endParaRPr lang="pl-PL" sz="800" b="0">
              <a:latin typeface="Arial"/>
              <a:sym typeface="Arial"/>
            </a:endParaRPr>
          </a:p>
        </p:txBody>
      </p:sp>
      <p:sp>
        <p:nvSpPr>
          <p:cNvPr id="103" name="ColumnHeader"/>
          <p:cNvSpPr/>
          <p:nvPr/>
        </p:nvSpPr>
        <p:spPr>
          <a:xfrm>
            <a:off x="5341937" y="1619250"/>
            <a:ext cx="1193634" cy="553998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177B57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Zmiana %</a:t>
            </a:r>
            <a:b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(2006</a:t>
            </a:r>
            <a:r>
              <a:rPr lang="en-US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13)</a:t>
            </a:r>
            <a:endParaRPr lang="en-US" sz="1200" b="1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ColumnHeader"/>
          <p:cNvSpPr>
            <a:spLocks noChangeArrowheads="1"/>
          </p:cNvSpPr>
          <p:nvPr/>
        </p:nvSpPr>
        <p:spPr bwMode="gray">
          <a:xfrm>
            <a:off x="571500" y="1806575"/>
            <a:ext cx="4502151" cy="369332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177B57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Popyt na węgiel kamienny w Polsce </a:t>
            </a:r>
            <a:r>
              <a:rPr lang="en-US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mln t</a:t>
            </a:r>
            <a:r>
              <a:rPr lang="en-US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2006-2013</a:t>
            </a:r>
            <a:r>
              <a:rPr lang="pl-PL" sz="1200" b="1" kern="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1200" b="1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ColumnHeader"/>
          <p:cNvSpPr/>
          <p:nvPr/>
        </p:nvSpPr>
        <p:spPr>
          <a:xfrm>
            <a:off x="6718300" y="1619250"/>
            <a:ext cx="2732088" cy="553998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177B57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Prognozowany popyt na węgiel kamienny w Polsce</a:t>
            </a:r>
            <a:r>
              <a:rPr lang="pl-PL" sz="1200" b="1" kern="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(mln t)</a:t>
            </a:r>
            <a:endParaRPr lang="en-US" sz="1200" b="1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6" name="Object 115"/>
          <p:cNvGraphicFramePr>
            <a:graphicFrameLocks noChangeAspect="1"/>
          </p:cNvGraphicFramePr>
          <p:nvPr>
            <p:custDataLst>
              <p:tags r:id="rId37"/>
            </p:custDataLst>
          </p:nvPr>
        </p:nvGraphicFramePr>
        <p:xfrm>
          <a:off x="7162800" y="2819400"/>
          <a:ext cx="1981200" cy="2409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2" name="Chart" r:id="rId59" imgW="1981200" imgH="2409735" progId="MSGraph.Chart.8">
                  <p:embed followColorScheme="full"/>
                </p:oleObj>
              </mc:Choice>
              <mc:Fallback>
                <p:oleObj name="Chart" r:id="rId59" imgW="1981200" imgH="240973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819400"/>
                        <a:ext cx="1981200" cy="24097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Text Placeholder 4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7451725" y="5178425"/>
            <a:ext cx="241300" cy="122237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58591697-6E41-48D1-B310-84D188F0DD58}" type="datetime'''''''''2''''''0''''''''''''''''''''''''''20''''''''''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2020</a:t>
            </a:fld>
            <a:endParaRPr lang="pl-PL" sz="800" b="0">
              <a:sym typeface="+mn-lt"/>
            </a:endParaRPr>
          </a:p>
        </p:txBody>
      </p:sp>
      <p:sp>
        <p:nvSpPr>
          <p:cNvPr id="120" name="Text Placeholder 34"/>
          <p:cNvSpPr>
            <a:spLocks noGrp="1"/>
          </p:cNvSpPr>
          <p:nvPr>
            <p:custDataLst>
              <p:tags r:id="rId39"/>
            </p:custDataLst>
          </p:nvPr>
        </p:nvSpPr>
        <p:spPr bwMode="gray">
          <a:xfrm>
            <a:off x="7477125" y="2870200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201358DB-D611-4849-826C-E4EAFCE3B9AC}" type="datetime'''''''''''''''''''''''''''''''''''''''71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71</a:t>
            </a:fld>
            <a:endParaRPr lang="en-US" sz="1000" b="0">
              <a:sym typeface="+mn-lt"/>
            </a:endParaRPr>
          </a:p>
        </p:txBody>
      </p:sp>
      <p:sp>
        <p:nvSpPr>
          <p:cNvPr id="121" name="Text Placeholder 30"/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7486650" y="4446587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B845A89D-37B7-4C35-B04B-0D78B27A32DE}" type="datetime'''''''''''''''''''4''''0''''''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122" name="Text Placeholder 27"/>
          <p:cNvSpPr>
            <a:spLocks noGrp="1"/>
          </p:cNvSpPr>
          <p:nvPr>
            <p:custDataLst>
              <p:tags r:id="rId41"/>
            </p:custDataLst>
          </p:nvPr>
        </p:nvSpPr>
        <p:spPr bwMode="gray">
          <a:xfrm>
            <a:off x="7486650" y="3427412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EDC523CF-D995-46A3-9CF6-15CD4A91AF6C}" type="datetime'''''''''''''''''3''''''''''''1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pl-PL" sz="900" b="0" dirty="0">
              <a:latin typeface="Arial"/>
              <a:sym typeface="Arial"/>
            </a:endParaRPr>
          </a:p>
        </p:txBody>
      </p:sp>
      <p:sp>
        <p:nvSpPr>
          <p:cNvPr id="125" name="Text Placeholder 7"/>
          <p:cNvSpPr>
            <a:spLocks noGrp="1"/>
          </p:cNvSpPr>
          <p:nvPr>
            <p:custDataLst>
              <p:tags r:id="rId42"/>
            </p:custDataLst>
          </p:nvPr>
        </p:nvSpPr>
        <p:spPr bwMode="gray">
          <a:xfrm>
            <a:off x="8658225" y="4389437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1A445E4A-2D14-4199-AE2B-818F36CB8412}" type="datetime'''''''''4''''''4''''''''''''''''''''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126" name="Text Placeholder 6"/>
          <p:cNvSpPr>
            <a:spLocks noGrp="1"/>
          </p:cNvSpPr>
          <p:nvPr>
            <p:custDataLst>
              <p:tags r:id="rId43"/>
            </p:custDataLst>
          </p:nvPr>
        </p:nvSpPr>
        <p:spPr bwMode="gray">
          <a:xfrm>
            <a:off x="8072437" y="4703762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E8687436-DCBF-410F-842D-863395F0667B}" type="datetime'''''2''''''''''''''''''''''''''''''''''2''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127" name="Text Placeholder 2"/>
          <p:cNvSpPr>
            <a:spLocks noGrp="1"/>
          </p:cNvSpPr>
          <p:nvPr>
            <p:custDataLst>
              <p:tags r:id="rId44"/>
            </p:custDataLst>
          </p:nvPr>
        </p:nvSpPr>
        <p:spPr bwMode="gray">
          <a:xfrm>
            <a:off x="8477250" y="5178425"/>
            <a:ext cx="533400" cy="366712"/>
          </a:xfrm>
          <a:prstGeom prst="rect">
            <a:avLst/>
          </a:prstGeom>
          <a:noFill/>
          <a:effectLst/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FC1EA1B2-2B88-4AAF-971D-C10CB25F9028}" type="datetime'''2030'''' &#10;(wyso''ki'''''' s''c''e''na''r''''''''i''usz)''''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2030 
(wysoki scenariusz)</a:t>
            </a:fld>
            <a:endParaRPr lang="en-US" sz="800" b="0" dirty="0">
              <a:latin typeface="Arial"/>
              <a:sym typeface="Arial"/>
            </a:endParaRPr>
          </a:p>
        </p:txBody>
      </p:sp>
      <p:sp>
        <p:nvSpPr>
          <p:cNvPr id="128" name="Text Placeholder 4"/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8648700" y="2765425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3CE284B3-6B2E-40A6-A7C5-050EF0C12AE0}" type="datetime'7''''''''''''''''''''''''''''''''''5''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75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129" name="Text Placeholder 3"/>
          <p:cNvSpPr>
            <a:spLocks noGrp="1"/>
          </p:cNvSpPr>
          <p:nvPr>
            <p:custDataLst>
              <p:tags r:id="rId46"/>
            </p:custDataLst>
          </p:nvPr>
        </p:nvSpPr>
        <p:spPr bwMode="gray">
          <a:xfrm>
            <a:off x="8658225" y="3317875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7FEB4455-ED13-4C01-8D1B-ED45E1EDDD3D}" type="datetime'''''''''''''''''''''''''''''''''''''''''''''''''''''3''1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132" name="Text Placeholder 5"/>
          <p:cNvSpPr>
            <a:spLocks noGrp="1"/>
          </p:cNvSpPr>
          <p:nvPr>
            <p:custDataLst>
              <p:tags r:id="rId47"/>
            </p:custDataLst>
          </p:nvPr>
        </p:nvSpPr>
        <p:spPr bwMode="gray">
          <a:xfrm>
            <a:off x="7891462" y="5178425"/>
            <a:ext cx="533400" cy="366712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69B4BAA5-1FEC-4155-95FE-34B89BBE1EDD}" type="datetime'''2''030 ''&#10;''(''n''''''iski ''''''sc''e''n''''''''ariusz)'">
              <a:rPr lang="en-US" sz="8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2030 
(niski scenariusz)</a:t>
            </a:fld>
            <a:endParaRPr lang="pl-PL" sz="800" b="0" dirty="0">
              <a:sym typeface="+mn-lt"/>
            </a:endParaRPr>
          </a:p>
        </p:txBody>
      </p:sp>
      <p:sp>
        <p:nvSpPr>
          <p:cNvPr id="134" name="Text Placeholder 8"/>
          <p:cNvSpPr>
            <a:spLocks noGrp="1"/>
          </p:cNvSpPr>
          <p:nvPr>
            <p:custDataLst>
              <p:tags r:id="rId48"/>
            </p:custDataLst>
          </p:nvPr>
        </p:nvSpPr>
        <p:spPr bwMode="gray">
          <a:xfrm>
            <a:off x="8062912" y="3394075"/>
            <a:ext cx="190500" cy="152400"/>
          </a:xfrm>
          <a:prstGeom prst="rect">
            <a:avLst/>
          </a:prstGeom>
          <a:noFill/>
          <a:effectLst/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D0843768-31CD-4C7C-87C6-CF646A884C6A}" type="datetime'''''''''''''''''''''''5''''''''''''3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135" name="Text Placeholder 29"/>
          <p:cNvSpPr>
            <a:spLocks noGrp="1"/>
          </p:cNvSpPr>
          <p:nvPr>
            <p:custDataLst>
              <p:tags r:id="rId49"/>
            </p:custDataLst>
          </p:nvPr>
        </p:nvSpPr>
        <p:spPr bwMode="gray">
          <a:xfrm>
            <a:off x="8072437" y="3946525"/>
            <a:ext cx="171450" cy="136525"/>
          </a:xfrm>
          <a:prstGeom prst="rect">
            <a:avLst/>
          </a:prstGeom>
          <a:noFill/>
          <a:effectLst/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CC421B56-2A64-41FC-B00A-8BEB5D8539B0}" type="datetime'3''''''''''1'''''''''''">
              <a:rPr lang="en-US" sz="9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sz="900" b="0" dirty="0">
              <a:latin typeface="Arial"/>
              <a:sym typeface="Arial"/>
            </a:endParaRPr>
          </a:p>
        </p:txBody>
      </p:sp>
      <p:sp>
        <p:nvSpPr>
          <p:cNvPr id="136" name="Rectangle 135"/>
          <p:cNvSpPr/>
          <p:nvPr>
            <p:custDataLst>
              <p:tags r:id="rId50"/>
            </p:custDataLst>
          </p:nvPr>
        </p:nvSpPr>
        <p:spPr bwMode="gray">
          <a:xfrm>
            <a:off x="5956300" y="5035550"/>
            <a:ext cx="142875" cy="106362"/>
          </a:xfrm>
          <a:prstGeom prst="rect">
            <a:avLst/>
          </a:prstGeom>
          <a:solidFill>
            <a:srgbClr val="BBAD87"/>
          </a:solidFill>
          <a:ln w="9525">
            <a:solidFill>
              <a:srgbClr val="80808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136"/>
          <p:cNvSpPr/>
          <p:nvPr>
            <p:custDataLst>
              <p:tags r:id="rId51"/>
            </p:custDataLst>
          </p:nvPr>
        </p:nvSpPr>
        <p:spPr bwMode="gray">
          <a:xfrm>
            <a:off x="5246687" y="5035550"/>
            <a:ext cx="142875" cy="106362"/>
          </a:xfrm>
          <a:prstGeom prst="rect">
            <a:avLst/>
          </a:prstGeom>
          <a:solidFill>
            <a:srgbClr val="9CC960"/>
          </a:solidFill>
          <a:ln w="9525">
            <a:solidFill>
              <a:srgbClr val="80808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 Placeholder 21"/>
          <p:cNvSpPr>
            <a:spLocks noGrp="1"/>
          </p:cNvSpPr>
          <p:nvPr>
            <p:custDataLst>
              <p:tags r:id="rId52"/>
            </p:custDataLst>
          </p:nvPr>
        </p:nvSpPr>
        <p:spPr bwMode="gray">
          <a:xfrm>
            <a:off x="6149975" y="5032375"/>
            <a:ext cx="517525" cy="122237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64EFD807-D113-40E4-BA9F-D7586D32D845}" type="datetime'''E''''ner''''''ge''''''t''''''yk''''a'''''''''''''''''''">
              <a:rPr lang="en-US" sz="800" b="0" smtClean="0"/>
              <a:pPr>
                <a:spcBef>
                  <a:spcPct val="0"/>
                </a:spcBef>
                <a:spcAft>
                  <a:spcPct val="0"/>
                </a:spcAft>
              </a:pPr>
              <a:t>Energetyka</a:t>
            </a:fld>
            <a:endParaRPr lang="pl-PL" sz="800" b="0">
              <a:latin typeface="Arial"/>
              <a:sym typeface="Arial"/>
            </a:endParaRPr>
          </a:p>
        </p:txBody>
      </p:sp>
      <p:sp>
        <p:nvSpPr>
          <p:cNvPr id="140" name="Text Placeholder 7"/>
          <p:cNvSpPr>
            <a:spLocks noGrp="1"/>
          </p:cNvSpPr>
          <p:nvPr>
            <p:custDataLst>
              <p:tags r:id="rId53"/>
            </p:custDataLst>
          </p:nvPr>
        </p:nvSpPr>
        <p:spPr bwMode="gray">
          <a:xfrm>
            <a:off x="5440362" y="5032375"/>
            <a:ext cx="414337" cy="122237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EF467518-A6EC-4F6A-A6F8-A22B8F74FA98}" type="datetime'P''''o''''''''''''z''''''''os''''''t''''''''''''''a''''''l''i'">
              <a:rPr lang="en-US" sz="800" b="0" smtClean="0"/>
              <a:pPr>
                <a:spcBef>
                  <a:spcPct val="0"/>
                </a:spcBef>
                <a:spcAft>
                  <a:spcPct val="0"/>
                </a:spcAft>
              </a:pPr>
              <a:t>Pozostali</a:t>
            </a:fld>
            <a:endParaRPr lang="pl-PL" sz="800" b="0">
              <a:latin typeface="Arial"/>
              <a:sym typeface="Arial"/>
            </a:endParaRPr>
          </a:p>
        </p:txBody>
      </p:sp>
      <p:sp>
        <p:nvSpPr>
          <p:cNvPr id="64" name="AutoShape 2"/>
          <p:cNvSpPr>
            <a:spLocks noChangeArrowheads="1"/>
          </p:cNvSpPr>
          <p:nvPr/>
        </p:nvSpPr>
        <p:spPr bwMode="gray">
          <a:xfrm rot="10800000" flipV="1">
            <a:off x="5634037" y="3127375"/>
            <a:ext cx="590550" cy="416806"/>
          </a:xfrm>
          <a:prstGeom prst="rightArrow">
            <a:avLst>
              <a:gd name="adj1" fmla="val 100000"/>
              <a:gd name="adj2" fmla="val 32292"/>
            </a:avLst>
          </a:prstGeom>
          <a:solidFill>
            <a:srgbClr val="CAE2AA"/>
          </a:solidFill>
          <a:ln w="9525" algn="ctr">
            <a:solidFill>
              <a:srgbClr val="CAE2A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sz="1200" dirty="0" smtClean="0">
                <a:solidFill>
                  <a:srgbClr val="000000"/>
                </a:solidFill>
              </a:rPr>
              <a:t>+3%</a:t>
            </a:r>
            <a:endParaRPr lang="pl-PL" sz="1200" dirty="0">
              <a:solidFill>
                <a:srgbClr val="000000"/>
              </a:solidFill>
            </a:endParaRPr>
          </a:p>
        </p:txBody>
      </p:sp>
      <p:sp>
        <p:nvSpPr>
          <p:cNvPr id="68" name="AutoShape 2"/>
          <p:cNvSpPr>
            <a:spLocks noChangeArrowheads="1"/>
          </p:cNvSpPr>
          <p:nvPr/>
        </p:nvSpPr>
        <p:spPr bwMode="gray">
          <a:xfrm rot="10800000" flipV="1">
            <a:off x="5634037" y="4179891"/>
            <a:ext cx="590550" cy="416806"/>
          </a:xfrm>
          <a:prstGeom prst="rightArrow">
            <a:avLst>
              <a:gd name="adj1" fmla="val 100000"/>
              <a:gd name="adj2" fmla="val 32292"/>
            </a:avLst>
          </a:prstGeom>
          <a:solidFill>
            <a:srgbClr val="C41300"/>
          </a:solidFill>
          <a:ln w="9525" algn="ctr">
            <a:solidFill>
              <a:srgbClr val="C41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sz="1200" dirty="0" smtClean="0">
                <a:solidFill>
                  <a:schemeClr val="bg1"/>
                </a:solidFill>
              </a:rPr>
              <a:t>-13%</a:t>
            </a:r>
            <a:endParaRPr lang="pl-PL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Object 3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8" name="think-cell Slide" r:id="rId31" imgW="360" imgH="360" progId="">
                  <p:embed/>
                </p:oleObj>
              </mc:Choice>
              <mc:Fallback>
                <p:oleObj name="think-cell Slide" r:id="rId31" imgW="360" imgH="360" progId="">
                  <p:embed/>
                  <p:pic>
                    <p:nvPicPr>
                      <p:cNvPr id="0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Rekordowe ceny węgla z lat 2005-2011 znacząco spadły, ale wciąż powyżej minimów wieloletnich</a:t>
            </a:r>
            <a:endParaRPr lang="en-US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44529798"/>
              </p:ext>
            </p:extLst>
          </p:nvPr>
        </p:nvGraphicFramePr>
        <p:xfrm>
          <a:off x="342900" y="1866900"/>
          <a:ext cx="9286943" cy="4324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9" name="Chart" r:id="rId33" imgW="9286943" imgH="4324260" progId="MSGraph.Chart.8">
                  <p:embed followColorScheme="full"/>
                </p:oleObj>
              </mc:Choice>
              <mc:Fallback>
                <p:oleObj name="Chart" r:id="rId33" imgW="9286943" imgH="432426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1866900"/>
                        <a:ext cx="9286943" cy="43242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/>
          <p:cNvCxnSpPr/>
          <p:nvPr>
            <p:custDataLst>
              <p:tags r:id="rId5"/>
            </p:custDataLst>
          </p:nvPr>
        </p:nvCxnSpPr>
        <p:spPr bwMode="gray">
          <a:xfrm>
            <a:off x="5924550" y="2143125"/>
            <a:ext cx="1714500" cy="0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>
            <p:custDataLst>
              <p:tags r:id="rId6"/>
            </p:custDataLst>
          </p:nvPr>
        </p:nvCxnSpPr>
        <p:spPr bwMode="gray">
          <a:xfrm>
            <a:off x="9353550" y="3987800"/>
            <a:ext cx="0" cy="892175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>
            <p:custDataLst>
              <p:tags r:id="rId7"/>
            </p:custDataLst>
          </p:nvPr>
        </p:nvCxnSpPr>
        <p:spPr bwMode="gray">
          <a:xfrm>
            <a:off x="4505325" y="4876800"/>
            <a:ext cx="4911725" cy="0"/>
          </a:xfrm>
          <a:prstGeom prst="line">
            <a:avLst/>
          </a:prstGeom>
          <a:ln w="6350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>
            <p:custDataLst>
              <p:tags r:id="rId8"/>
            </p:custDataLst>
          </p:nvPr>
        </p:nvCxnSpPr>
        <p:spPr bwMode="gray">
          <a:xfrm>
            <a:off x="7639050" y="3990975"/>
            <a:ext cx="1778000" cy="0"/>
          </a:xfrm>
          <a:prstGeom prst="line">
            <a:avLst/>
          </a:prstGeom>
          <a:ln w="6350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>
            <p:custDataLst>
              <p:tags r:id="rId9"/>
            </p:custDataLst>
          </p:nvPr>
        </p:nvCxnSpPr>
        <p:spPr bwMode="gray">
          <a:xfrm>
            <a:off x="7639050" y="2143125"/>
            <a:ext cx="0" cy="1809750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>
            <p:custDataLst>
              <p:tags r:id="rId10"/>
            </p:custDataLst>
          </p:nvPr>
        </p:nvCxnSpPr>
        <p:spPr bwMode="gray">
          <a:xfrm flipV="1">
            <a:off x="5924550" y="2143125"/>
            <a:ext cx="0" cy="76200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Placeholder 128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447675" y="1643062"/>
            <a:ext cx="4156075" cy="304800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Węgiel energetyczny </a:t>
            </a:r>
            <a:r>
              <a:rPr lang="en-US" sz="1000" b="0" dirty="0" smtClean="0">
                <a:latin typeface="Arial"/>
                <a:sym typeface="Arial"/>
              </a:rPr>
              <a:t>—</a:t>
            </a:r>
            <a:r>
              <a:rPr lang="pl-PL" sz="1000" b="0" dirty="0" smtClean="0">
                <a:latin typeface="Arial"/>
                <a:sym typeface="Arial"/>
              </a:rPr>
              <a:t> </a:t>
            </a:r>
            <a:r>
              <a:rPr lang="en-US" sz="1000" b="0" dirty="0" smtClean="0">
                <a:latin typeface="Arial"/>
                <a:sym typeface="Arial"/>
              </a:rPr>
              <a:t>FOB Australia (Newcastle),</a:t>
            </a:r>
            <a:r>
              <a:rPr lang="pl-PL" sz="1000" b="0" dirty="0" smtClean="0">
                <a:latin typeface="Arial"/>
                <a:sym typeface="Arial"/>
              </a:rPr>
              <a:t> realne ceny na 2012</a:t>
            </a:r>
            <a:r>
              <a:rPr lang="pl-PL" sz="1000" b="0" baseline="30000" dirty="0" smtClean="0">
                <a:latin typeface="Arial"/>
                <a:sym typeface="Arial"/>
              </a:rPr>
              <a:t>2</a:t>
            </a:r>
            <a:r>
              <a:rPr lang="pl-PL" sz="1000" b="0" dirty="0" smtClean="0">
                <a:latin typeface="Arial"/>
                <a:sym typeface="Arial"/>
              </a:rPr>
              <a:t> </a:t>
            </a:r>
            <a:endParaRPr lang="en-US" sz="1000" b="0" dirty="0" smtClean="0">
              <a:latin typeface="Arial"/>
              <a:sym typeface="Arial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sz="1000" b="0" dirty="0" smtClean="0">
                <a:latin typeface="Arial"/>
                <a:sym typeface="Arial"/>
              </a:rPr>
              <a:t> 6,000kcal/kg </a:t>
            </a:r>
            <a:r>
              <a:rPr lang="pl-PL" sz="1000" b="0" dirty="0" smtClean="0">
                <a:latin typeface="Arial"/>
                <a:sym typeface="Arial"/>
              </a:rPr>
              <a:t>(</a:t>
            </a:r>
            <a:r>
              <a:rPr lang="en-US" sz="1000" b="0" dirty="0" smtClean="0">
                <a:latin typeface="Arial"/>
                <a:sym typeface="Arial"/>
              </a:rPr>
              <a:t>$/t)</a:t>
            </a:r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39" name="Text Placeholder 4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9123362" y="4251325"/>
            <a:ext cx="460375" cy="238125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808080"/>
            </a:solidFill>
          </a:ln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8E6D97D8-F4A2-4787-B629-72E544881986}" type="datetime'''''''''-''''''''''''''''''''52''''%'''''''''''''''''''''">
              <a:rPr lang="en-US" sz="11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-52%</a:t>
            </a:fld>
            <a:endParaRPr lang="en-US" sz="1100" b="0" dirty="0">
              <a:latin typeface="Arial"/>
              <a:sym typeface="Arial"/>
            </a:endParaRPr>
          </a:p>
        </p:txBody>
      </p:sp>
      <p:sp>
        <p:nvSpPr>
          <p:cNvPr id="40" name="Text Placeholder 4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6551612" y="2024062"/>
            <a:ext cx="460375" cy="238125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808080"/>
            </a:solidFill>
          </a:ln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67BE95C1-9E34-4ADA-9F72-F0D896F73AA8}" type="datetime'''''''''''-''''5''''''''''''''''''''''''''''''0''''%'''''">
              <a:rPr lang="en-US" sz="11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-50%</a:t>
            </a:fld>
            <a:endParaRPr lang="en-US" sz="1100" b="0" dirty="0">
              <a:latin typeface="Arial"/>
              <a:sym typeface="Arial"/>
            </a:endParaRPr>
          </a:p>
        </p:txBody>
      </p:sp>
      <p:cxnSp>
        <p:nvCxnSpPr>
          <p:cNvPr id="55" name="Straight Connector 54"/>
          <p:cNvCxnSpPr/>
          <p:nvPr>
            <p:custDataLst>
              <p:tags r:id="rId14"/>
            </p:custDataLst>
          </p:nvPr>
        </p:nvCxnSpPr>
        <p:spPr bwMode="gray">
          <a:xfrm>
            <a:off x="5834062" y="5589587"/>
            <a:ext cx="328613" cy="0"/>
          </a:xfrm>
          <a:prstGeom prst="line">
            <a:avLst/>
          </a:prstGeom>
          <a:ln w="28575">
            <a:solidFill>
              <a:srgbClr val="374397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>
            <p:custDataLst>
              <p:tags r:id="rId15"/>
            </p:custDataLst>
          </p:nvPr>
        </p:nvCxnSpPr>
        <p:spPr bwMode="gray">
          <a:xfrm>
            <a:off x="7127875" y="5027612"/>
            <a:ext cx="328613" cy="0"/>
          </a:xfrm>
          <a:prstGeom prst="line">
            <a:avLst/>
          </a:prstGeom>
          <a:ln w="28575">
            <a:solidFill>
              <a:srgbClr val="DC870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>
            <p:custDataLst>
              <p:tags r:id="rId16"/>
            </p:custDataLst>
          </p:nvPr>
        </p:nvCxnSpPr>
        <p:spPr bwMode="gray">
          <a:xfrm>
            <a:off x="7127875" y="5214937"/>
            <a:ext cx="328612" cy="0"/>
          </a:xfrm>
          <a:prstGeom prst="line">
            <a:avLst/>
          </a:prstGeom>
          <a:ln w="28575">
            <a:solidFill>
              <a:srgbClr val="B1726B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>
            <p:custDataLst>
              <p:tags r:id="rId17"/>
            </p:custDataLst>
          </p:nvPr>
        </p:nvCxnSpPr>
        <p:spPr bwMode="gray">
          <a:xfrm>
            <a:off x="5834062" y="5402262"/>
            <a:ext cx="328613" cy="0"/>
          </a:xfrm>
          <a:prstGeom prst="line">
            <a:avLst/>
          </a:prstGeom>
          <a:ln w="28575">
            <a:solidFill>
              <a:srgbClr val="4D4D4D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>
            <p:custDataLst>
              <p:tags r:id="rId18"/>
            </p:custDataLst>
          </p:nvPr>
        </p:nvCxnSpPr>
        <p:spPr bwMode="gray">
          <a:xfrm>
            <a:off x="5834062" y="5214937"/>
            <a:ext cx="328613" cy="0"/>
          </a:xfrm>
          <a:prstGeom prst="line">
            <a:avLst/>
          </a:prstGeom>
          <a:ln w="28575">
            <a:solidFill>
              <a:schemeClr val="hlink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>
            <p:custDataLst>
              <p:tags r:id="rId19"/>
            </p:custDataLst>
          </p:nvPr>
        </p:nvCxnSpPr>
        <p:spPr bwMode="gray">
          <a:xfrm>
            <a:off x="5834062" y="5027612"/>
            <a:ext cx="328613" cy="0"/>
          </a:xfrm>
          <a:prstGeom prst="line">
            <a:avLst/>
          </a:prstGeom>
          <a:ln w="28575">
            <a:solidFill>
              <a:srgbClr val="3D6E8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>
            <p:custDataLst>
              <p:tags r:id="rId20"/>
            </p:custDataLst>
          </p:nvPr>
        </p:nvCxnSpPr>
        <p:spPr bwMode="gray">
          <a:xfrm>
            <a:off x="7127875" y="5402262"/>
            <a:ext cx="328612" cy="0"/>
          </a:xfrm>
          <a:prstGeom prst="line">
            <a:avLst/>
          </a:prstGeom>
          <a:ln w="28575">
            <a:solidFill>
              <a:srgbClr val="B2B2B2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>
            <p:custDataLst>
              <p:tags r:id="rId21"/>
            </p:custDataLst>
          </p:nvPr>
        </p:nvCxnSpPr>
        <p:spPr bwMode="gray">
          <a:xfrm>
            <a:off x="7127875" y="5589587"/>
            <a:ext cx="328612" cy="0"/>
          </a:xfrm>
          <a:prstGeom prst="line">
            <a:avLst/>
          </a:prstGeom>
          <a:ln w="28575">
            <a:solidFill>
              <a:srgbClr val="E7D475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Placeholder 4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7507287" y="5151437"/>
            <a:ext cx="1770062" cy="1365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C52E57D0-DA3B-4C07-827D-B25396D957E7}" type="datetime'Międz''ynar''o''d''o''w''a Agen''''cja'''' ''En''''ergii'''">
              <a:rPr lang="en-US" sz="900" b="0" smtClean="0">
                <a:latin typeface="Arial"/>
                <a:sym typeface="Arial"/>
              </a:rPr>
              <a:pPr>
                <a:spcBef>
                  <a:spcPct val="0"/>
                </a:spcBef>
                <a:spcAft>
                  <a:spcPct val="0"/>
                </a:spcAft>
              </a:pPr>
              <a:t>Międzynarodowa Agencja Energii</a:t>
            </a:fld>
            <a:r>
              <a:rPr lang="en-US" sz="900" b="0" baseline="30000" dirty="0" smtClean="0">
                <a:latin typeface="Arial"/>
                <a:sym typeface="Arial"/>
              </a:rPr>
              <a:t>1</a:t>
            </a:r>
            <a:r>
              <a:rPr lang="en-US" sz="900" b="0" dirty="0" smtClean="0">
                <a:latin typeface="Arial"/>
                <a:sym typeface="Arial"/>
              </a:rPr>
              <a:t> </a:t>
            </a:r>
            <a:endParaRPr lang="en-US" sz="900" b="0" dirty="0">
              <a:latin typeface="Arial"/>
              <a:sym typeface="Arial"/>
            </a:endParaRPr>
          </a:p>
        </p:txBody>
      </p:sp>
      <p:sp>
        <p:nvSpPr>
          <p:cNvPr id="66" name="Text Placeholder 10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7507287" y="4964112"/>
            <a:ext cx="774700" cy="1365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FDB339A0-3163-4C12-A84E-6FC3A803EE8E}" type="datetime'B''''a''nk'''' Św''''ia''t''''o''''''''''''wy'''''">
              <a:rPr lang="en-US" sz="900" b="0" smtClean="0"/>
              <a:pPr>
                <a:spcBef>
                  <a:spcPct val="0"/>
                </a:spcBef>
                <a:spcAft>
                  <a:spcPct val="0"/>
                </a:spcAft>
              </a:pPr>
              <a:t>Bank Światowy</a:t>
            </a:fld>
            <a:endParaRPr lang="en-US" sz="900" b="0" dirty="0">
              <a:latin typeface="Arial"/>
              <a:sym typeface="Arial"/>
            </a:endParaRPr>
          </a:p>
        </p:txBody>
      </p:sp>
      <p:sp>
        <p:nvSpPr>
          <p:cNvPr id="64" name="Text Placeholder 9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6213475" y="5526087"/>
            <a:ext cx="558800" cy="1365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A4B78BFF-29CC-4E2E-9BFC-E7CB8B789520}" type="datetime'''''''M''''''''''''''''a''''''cQ''u''a''''r''''i''e'">
              <a:rPr lang="en-US" sz="900" b="0" smtClean="0"/>
              <a:pPr>
                <a:spcBef>
                  <a:spcPct val="0"/>
                </a:spcBef>
                <a:spcAft>
                  <a:spcPct val="0"/>
                </a:spcAft>
              </a:pPr>
              <a:t>MacQuarie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62" name="Text Placeholder 8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6213475" y="5338762"/>
            <a:ext cx="679450" cy="1365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5107BF04-3750-4234-A7A5-9DE752E7FD07}" type="datetime'''''Cr''''e''di''''''t'''''''''''''' Sui''''''''''''s''''s''e'">
              <a:rPr lang="en-US" sz="900" b="0" smtClean="0"/>
              <a:pPr>
                <a:spcBef>
                  <a:spcPct val="0"/>
                </a:spcBef>
                <a:spcAft>
                  <a:spcPct val="0"/>
                </a:spcAft>
              </a:pPr>
              <a:t>Credit Suisse</a:t>
            </a:fld>
            <a:endParaRPr lang="en-US" sz="900" b="0" dirty="0">
              <a:latin typeface="Arial"/>
              <a:sym typeface="Arial"/>
            </a:endParaRPr>
          </a:p>
        </p:txBody>
      </p:sp>
      <p:sp>
        <p:nvSpPr>
          <p:cNvPr id="65" name="Text Placeholder 7"/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6213475" y="5151437"/>
            <a:ext cx="812800" cy="1365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5312056B-D3EA-4895-8BB6-9DDD78F67F93}" type="datetime'''Go''''ld''ma''''''n'''' S''''ac''h''''''''''s'''">
              <a:rPr lang="en-US" sz="900" b="0" smtClean="0"/>
              <a:pPr>
                <a:spcBef>
                  <a:spcPct val="0"/>
                </a:spcBef>
                <a:spcAft>
                  <a:spcPct val="0"/>
                </a:spcAft>
              </a:pPr>
              <a:t>Goldman Sachs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63" name="Text Placeholder 6"/>
          <p:cNvSpPr>
            <a:spLocks noGrp="1"/>
          </p:cNvSpPr>
          <p:nvPr>
            <p:custDataLst>
              <p:tags r:id="rId27"/>
            </p:custDataLst>
          </p:nvPr>
        </p:nvSpPr>
        <p:spPr bwMode="gray">
          <a:xfrm>
            <a:off x="6213475" y="4964112"/>
            <a:ext cx="546100" cy="1365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E94B9809-715A-4336-AC0A-4203E3F67438}" type="datetime'''''''''''W''o''''''''od'''' ''''''''''''''M''''ac'">
              <a:rPr lang="en-US" sz="900" b="0" smtClean="0"/>
              <a:pPr>
                <a:spcBef>
                  <a:spcPct val="0"/>
                </a:spcBef>
                <a:spcAft>
                  <a:spcPct val="0"/>
                </a:spcAft>
              </a:pPr>
              <a:t>Wood Mac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59" name="Text Placeholder 51"/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7507287" y="5338762"/>
            <a:ext cx="273050" cy="1365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59AA85D-2840-427E-8307-3C1EC687CA06}" type="datetime'''''''''''''''''''''M''''''F''''''''''''''''''''''''''W'''''">
              <a:rPr lang="en-US" sz="900" b="0" smtClean="0">
                <a:latin typeface="Arial"/>
                <a:sym typeface="Arial"/>
              </a:rPr>
              <a:pPr>
                <a:spcBef>
                  <a:spcPct val="0"/>
                </a:spcBef>
                <a:spcAft>
                  <a:spcPct val="0"/>
                </a:spcAft>
              </a:pPr>
              <a:t>MFW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68" name="Text Placeholder 52"/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7507287" y="5526087"/>
            <a:ext cx="1377950" cy="1365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590EF2E1-623E-4E2D-8C8B-91244C2271DE}" type="datetime'E''''co''nom''i''''''''''st'' Intel''l''igen''''ce ''U''n''it'">
              <a:rPr lang="en-US" sz="900" b="0" smtClean="0">
                <a:latin typeface="Arial"/>
                <a:sym typeface="Arial"/>
              </a:rPr>
              <a:pPr>
                <a:spcBef>
                  <a:spcPct val="0"/>
                </a:spcBef>
                <a:spcAft>
                  <a:spcPct val="0"/>
                </a:spcAft>
              </a:pPr>
              <a:t>Economist Intelligence Unit</a:t>
            </a:fld>
            <a:endParaRPr lang="en-US" sz="900" b="0">
              <a:latin typeface="Arial"/>
              <a:sym typeface="Arial"/>
            </a:endParaRP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gray">
          <a:xfrm>
            <a:off x="455613" y="6203297"/>
            <a:ext cx="8994775" cy="328613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sz="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Prognozy w cenach nominalnych. 2. Prognoza dla cen FOB Australia na podstawie ekstrapolacji prognoz Międzynarodowej Agencji Energii opracowanych dla cen europejskich. 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sz="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Źródło: Raporty analityczne banków inwestycyjnych oraz prognoza Banku Światowego z października 2014, IEA</a:t>
            </a:r>
            <a:endParaRPr lang="pl-PL" sz="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Callout"/>
          <p:cNvSpPr>
            <a:spLocks noChangeArrowheads="1"/>
          </p:cNvSpPr>
          <p:nvPr/>
        </p:nvSpPr>
        <p:spPr bwMode="gray">
          <a:xfrm>
            <a:off x="7873779" y="2095128"/>
            <a:ext cx="1779668" cy="800219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ctr"/>
            <a:r>
              <a:rPr lang="pl-PL" sz="1000" dirty="0" smtClean="0"/>
              <a:t>Znikome prawdopodobieństwo drastycznego "odbicia" się cen w najbliższych latach</a:t>
            </a:r>
            <a:endParaRPr lang="pl-PL" sz="1000" dirty="0"/>
          </a:p>
        </p:txBody>
      </p:sp>
      <p:sp>
        <p:nvSpPr>
          <p:cNvPr id="52" name="Callout"/>
          <p:cNvSpPr>
            <a:spLocks noChangeArrowheads="1"/>
          </p:cNvSpPr>
          <p:nvPr/>
        </p:nvSpPr>
        <p:spPr bwMode="gray">
          <a:xfrm>
            <a:off x="1065212" y="2244725"/>
            <a:ext cx="3661025" cy="141577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 tIns="91440" bIns="91440" anchor="ctr">
            <a:spAutoFit/>
          </a:bodyPr>
          <a:lstStyle/>
          <a:p>
            <a:pPr marL="0" lvl="1" fontAlgn="base">
              <a:buClr>
                <a:srgbClr val="808080"/>
              </a:buClr>
              <a:buSzPct val="100000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Obecne niskie ceny </a:t>
            </a:r>
            <a:r>
              <a:rPr lang="pl-PL" sz="1000" b="1" dirty="0" smtClean="0">
                <a:solidFill>
                  <a:srgbClr val="000000"/>
                </a:solidFill>
                <a:cs typeface="Arial" pitchFamily="34" charset="0"/>
              </a:rPr>
              <a:t>węgla</a:t>
            </a: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pl-PL" sz="1000" b="1" dirty="0" smtClean="0">
                <a:solidFill>
                  <a:srgbClr val="000000"/>
                </a:solidFill>
                <a:cs typeface="Arial" pitchFamily="34" charset="0"/>
              </a:rPr>
              <a:t>energetycznego</a:t>
            </a: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 wskutek m.in.:</a:t>
            </a:r>
          </a:p>
          <a:p>
            <a:pPr marL="174625" lvl="1" indent="-174625" fontAlgn="base">
              <a:spcBef>
                <a:spcPts val="600"/>
              </a:spcBef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Zmniejszonego zapotrzebowania na WE w wyniku "Rewolucji łupkowej" w USA</a:t>
            </a:r>
          </a:p>
          <a:p>
            <a:pPr marL="174625" lvl="1" indent="-174625" fontAlgn="base">
              <a:spcBef>
                <a:spcPts val="300"/>
              </a:spcBef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Zmniejszonego zapotrzebowania na węgiel w krajach azjatyckich (głównie Chiny i Indie)</a:t>
            </a:r>
          </a:p>
          <a:p>
            <a:pPr marL="174625" lvl="1" indent="-174625" fontAlgn="base">
              <a:spcBef>
                <a:spcPts val="300"/>
              </a:spcBef>
              <a:buClr>
                <a:srgbClr val="808080"/>
              </a:buClr>
              <a:buSzPct val="100000"/>
              <a:buFont typeface="Arial"/>
              <a:buChar char="•"/>
            </a:pPr>
            <a:r>
              <a:rPr lang="pl-PL" sz="1000" dirty="0" smtClean="0">
                <a:solidFill>
                  <a:srgbClr val="000000"/>
                </a:solidFill>
                <a:cs typeface="Arial" pitchFamily="34" charset="0"/>
              </a:rPr>
              <a:t>Zwiększenia efektywności wydobycia wśród globalnych potentatów wydobywczych i presji na marże</a:t>
            </a:r>
          </a:p>
        </p:txBody>
      </p:sp>
      <p:sp>
        <p:nvSpPr>
          <p:cNvPr id="54" name="Callout"/>
          <p:cNvSpPr>
            <a:spLocks noChangeArrowheads="1"/>
          </p:cNvSpPr>
          <p:nvPr/>
        </p:nvSpPr>
        <p:spPr bwMode="gray">
          <a:xfrm>
            <a:off x="5376232" y="4172476"/>
            <a:ext cx="3062688" cy="671273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050" dirty="0" smtClean="0"/>
              <a:t>Nawet w korzystnych latach 2007-2011 wynik finansowy netto KW nie przekraczał ~30</a:t>
            </a:r>
            <a:r>
              <a:rPr lang="pl-PL" sz="1050" baseline="30000" dirty="0" smtClean="0"/>
              <a:t> </a:t>
            </a:r>
            <a:r>
              <a:rPr lang="pl-PL" sz="1050" dirty="0" smtClean="0"/>
              <a:t>mln zł (za wyjątkiem 2011 r.:  ~550 mln zł)</a:t>
            </a:r>
            <a:endParaRPr lang="pl-PL" sz="1050" dirty="0"/>
          </a:p>
        </p:txBody>
      </p:sp>
      <p:cxnSp>
        <p:nvCxnSpPr>
          <p:cNvPr id="56" name="AutoShape 3"/>
          <p:cNvCxnSpPr>
            <a:cxnSpLocks noChangeShapeType="1"/>
          </p:cNvCxnSpPr>
          <p:nvPr/>
        </p:nvCxnSpPr>
        <p:spPr bwMode="gray">
          <a:xfrm flipH="1" flipV="1">
            <a:off x="5900128" y="3726293"/>
            <a:ext cx="184067" cy="457172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  <p:cxnSp>
        <p:nvCxnSpPr>
          <p:cNvPr id="57" name="AutoShape 3"/>
          <p:cNvCxnSpPr>
            <a:cxnSpLocks noChangeShapeType="1"/>
            <a:endCxn id="50" idx="2"/>
          </p:cNvCxnSpPr>
          <p:nvPr/>
        </p:nvCxnSpPr>
        <p:spPr bwMode="gray">
          <a:xfrm flipV="1">
            <a:off x="7941469" y="2895347"/>
            <a:ext cx="822144" cy="705103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Object 2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4" name="think-cell Slide" r:id="rId32" imgW="360" imgH="360" progId="">
                  <p:embed/>
                </p:oleObj>
              </mc:Choice>
              <mc:Fallback>
                <p:oleObj name="think-cell Slide" r:id="rId32" imgW="360" imgH="360" progId="">
                  <p:embed/>
                  <p:pic>
                    <p:nvPicPr>
                      <p:cNvPr id="0" name="Picture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000" dirty="0" smtClean="0">
              <a:solidFill>
                <a:srgbClr val="000000"/>
              </a:solidFill>
              <a:sym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Polskie górnictwo nie wykorzystało okresu wysokich cen, a koszty wydobycia systematycznie rosły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342900" y="2286000"/>
          <a:ext cx="6448348" cy="3362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5" name="Chart" r:id="rId34" imgW="6448348" imgH="3362293" progId="MSGraph.Chart.8">
                  <p:embed followColorScheme="full"/>
                </p:oleObj>
              </mc:Choice>
              <mc:Fallback>
                <p:oleObj name="Chart" r:id="rId34" imgW="6448348" imgH="3362293" progId="MSGraph.Chart.8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2286000"/>
                        <a:ext cx="6448348" cy="33622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8" name="Straight Connector 107"/>
          <p:cNvCxnSpPr/>
          <p:nvPr>
            <p:custDataLst>
              <p:tags r:id="rId5"/>
            </p:custDataLst>
          </p:nvPr>
        </p:nvCxnSpPr>
        <p:spPr bwMode="gray">
          <a:xfrm>
            <a:off x="1057275" y="4743450"/>
            <a:ext cx="5683250" cy="0"/>
          </a:xfrm>
          <a:prstGeom prst="line">
            <a:avLst/>
          </a:prstGeom>
          <a:ln w="6350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>
            <p:custDataLst>
              <p:tags r:id="rId6"/>
            </p:custDataLst>
          </p:nvPr>
        </p:nvCxnSpPr>
        <p:spPr bwMode="gray">
          <a:xfrm>
            <a:off x="6410325" y="3019425"/>
            <a:ext cx="330200" cy="0"/>
          </a:xfrm>
          <a:prstGeom prst="line">
            <a:avLst/>
          </a:prstGeom>
          <a:ln w="6350">
            <a:solidFill>
              <a:srgbClr val="808080"/>
            </a:solidFill>
            <a:prstDash val="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>
            <p:custDataLst>
              <p:tags r:id="rId7"/>
            </p:custDataLst>
          </p:nvPr>
        </p:nvCxnSpPr>
        <p:spPr bwMode="gray">
          <a:xfrm flipV="1">
            <a:off x="6677025" y="3016250"/>
            <a:ext cx="0" cy="1730375"/>
          </a:xfrm>
          <a:prstGeom prst="line">
            <a:avLst/>
          </a:prstGeom>
          <a:ln w="9525">
            <a:solidFill>
              <a:srgbClr val="808080"/>
            </a:solidFill>
            <a:headEnd type="none"/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2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479424" y="2009775"/>
            <a:ext cx="5641975" cy="365125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1200" b="0" dirty="0" smtClean="0">
                <a:sym typeface="+mn-lt"/>
              </a:rPr>
              <a:t>Przychody i koszty jednostkowe w krajowym sektorze górnictwa</a:t>
            </a:r>
            <a:r>
              <a:rPr lang="en-US" sz="1200" b="0" dirty="0" smtClean="0">
                <a:sym typeface="+mn-lt"/>
              </a:rPr>
              <a:t> </a:t>
            </a:r>
            <a:r>
              <a:rPr lang="pl-PL" sz="1200" b="0" dirty="0" smtClean="0">
                <a:sym typeface="+mn-lt"/>
              </a:rPr>
              <a:t>węgla kamiennego :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1200" b="0" dirty="0" smtClean="0">
                <a:sym typeface="+mn-lt"/>
              </a:rPr>
              <a:t> wszystkie firmy sektora w Polsce</a:t>
            </a:r>
            <a:r>
              <a:rPr lang="pl-PL" sz="1200" b="0" baseline="30000" dirty="0" smtClean="0">
                <a:sym typeface="+mn-lt"/>
              </a:rPr>
              <a:t>1</a:t>
            </a:r>
            <a:endParaRPr lang="pl-PL" sz="1200" b="0" dirty="0" smtClean="0">
              <a:sym typeface="+mn-lt"/>
            </a:endParaRPr>
          </a:p>
        </p:txBody>
      </p:sp>
      <p:sp>
        <p:nvSpPr>
          <p:cNvPr id="8" name="Text Placeholder 62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4654550" y="5508625"/>
            <a:ext cx="29210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D59A0194-09B2-4AE7-BB08-38ABD155538E}" type="datetime'''2''''''''''''''''''0''''''''''1''''''''''''1'''''''">
              <a:rPr lang="en-US" sz="1000" b="0" smtClean="0"/>
              <a:pPr algn="ctr">
                <a:spcBef>
                  <a:spcPct val="0"/>
                </a:spcBef>
              </a:pPr>
              <a:t>2011</a:t>
            </a:fld>
            <a:endParaRPr lang="en-US" sz="1000" b="0" dirty="0">
              <a:sym typeface="+mn-lt"/>
            </a:endParaRPr>
          </a:p>
        </p:txBody>
      </p:sp>
      <p:sp>
        <p:nvSpPr>
          <p:cNvPr id="9" name="Text Placeholder 60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4121150" y="5508625"/>
            <a:ext cx="29210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A66B8DFB-71F1-4F5D-9325-67C7F16C9B9D}" type="datetime'''''''''''''2''''''''''''''''0''''''''''''''''1''''''''0'''">
              <a:rPr lang="en-US" sz="1000" b="0" smtClean="0"/>
              <a:pPr algn="ctr">
                <a:spcBef>
                  <a:spcPct val="0"/>
                </a:spcBef>
              </a:pPr>
              <a:t>2010</a:t>
            </a:fld>
            <a:endParaRPr lang="en-US" sz="1000" b="0" dirty="0">
              <a:sym typeface="+mn-lt"/>
            </a:endParaRPr>
          </a:p>
        </p:txBody>
      </p:sp>
      <p:sp useBgFill="1">
        <p:nvSpPr>
          <p:cNvPr id="93" name="Text Placeholder 30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4137025" y="3005137"/>
            <a:ext cx="260350" cy="152400"/>
          </a:xfrm>
          <a:prstGeom prst="rect">
            <a:avLst/>
          </a:prstGeom>
          <a:effectLst/>
        </p:spPr>
        <p:txBody>
          <a:bodyPr wrap="none" lIns="25400" tIns="0" rIns="25400" bIns="0" numCol="1" spc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7EB11DB1-553F-482D-8A42-5A755686191C}" type="datetime'2''''''''''''''''''''''''''''''''''''''''9''''''''''''3''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293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10" name="Text Placeholder 58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3587750" y="5508625"/>
            <a:ext cx="29210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71E44E14-811D-4F22-98C1-4B81B839B3B2}" type="datetime'''''''''''''2''''''0''''''''''''''0''''''''''''''''''''9'">
              <a:rPr lang="en-US" sz="1000" b="0" smtClean="0"/>
              <a:pPr algn="ctr">
                <a:spcBef>
                  <a:spcPct val="0"/>
                </a:spcBef>
              </a:pPr>
              <a:t>2009</a:t>
            </a:fld>
            <a:endParaRPr lang="en-US" sz="1000" b="0" dirty="0">
              <a:sym typeface="+mn-lt"/>
            </a:endParaRPr>
          </a:p>
        </p:txBody>
      </p:sp>
      <p:sp useBgFill="1">
        <p:nvSpPr>
          <p:cNvPr id="40" name="Text Placeholder 5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3603625" y="3348037"/>
            <a:ext cx="260350" cy="152400"/>
          </a:xfrm>
          <a:prstGeom prst="rect">
            <a:avLst/>
          </a:prstGeom>
          <a:effectLst/>
        </p:spPr>
        <p:txBody>
          <a:bodyPr wrap="none" lIns="25400" tIns="0" rIns="25400" bIns="0" numCol="1" spc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0C420858-5B54-4979-A323-31B3080AB3F8}" type="datetime'''''''''''''2''6''''2''''''''''''''''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262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11" name="Text Placeholder 56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3054350" y="5508625"/>
            <a:ext cx="29210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BFF733DB-0629-4E48-996C-1D041B020811}" type="datetime'2''0''''''''''''''''0''8'''''''''">
              <a:rPr lang="en-US" sz="1000" b="0" smtClean="0"/>
              <a:pPr algn="ctr">
                <a:spcBef>
                  <a:spcPct val="0"/>
                </a:spcBef>
              </a:pPr>
              <a:t>2008</a:t>
            </a:fld>
            <a:endParaRPr lang="en-US" sz="1000" b="0" dirty="0">
              <a:sym typeface="+mn-lt"/>
            </a:endParaRPr>
          </a:p>
        </p:txBody>
      </p:sp>
      <p:sp useBgFill="1">
        <p:nvSpPr>
          <p:cNvPr id="41" name="Text Placeholder 13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3070225" y="3795712"/>
            <a:ext cx="260350" cy="152400"/>
          </a:xfrm>
          <a:prstGeom prst="rect">
            <a:avLst/>
          </a:prstGeom>
          <a:effectLst/>
        </p:spPr>
        <p:txBody>
          <a:bodyPr wrap="none" lIns="25400" tIns="0" rIns="25400" bIns="0" numCol="1" spc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C2F9D7A9-CEFC-46A5-B104-A40368A1DB84}" type="datetime'''''2''''''''''''2''''''''''''3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223</a:t>
            </a:fld>
            <a:endParaRPr lang="en-US" sz="1000" b="0">
              <a:sym typeface="+mn-lt"/>
            </a:endParaRPr>
          </a:p>
        </p:txBody>
      </p:sp>
      <p:sp>
        <p:nvSpPr>
          <p:cNvPr id="31" name="Text Placeholder 11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6445250" y="3836987"/>
            <a:ext cx="463550" cy="215900"/>
          </a:xfrm>
          <a:prstGeom prst="ellipse">
            <a:avLst/>
          </a:prstGeom>
          <a:solidFill>
            <a:srgbClr val="C41300"/>
          </a:solidFill>
          <a:ln w="9525">
            <a:solidFill>
              <a:srgbClr val="808080"/>
            </a:solidFill>
          </a:ln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4FBA94CB-3337-45AF-B7D8-6EB537AAD75C}" type="datetime'+''9''''''''''6''''''%'''''''''''''''''''''''''''''''''''''''">
              <a:rPr lang="en-US" sz="1000" b="0" smtClean="0">
                <a:solidFill>
                  <a:schemeClr val="bg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+96%</a:t>
            </a:fld>
            <a:endParaRPr lang="en-US" sz="1000" b="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36" name="Text Placeholder 153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6240462" y="5508625"/>
            <a:ext cx="339725" cy="152400"/>
          </a:xfrm>
          <a:prstGeom prst="rect">
            <a:avLst/>
          </a:prstGeom>
          <a:noFill/>
          <a:effectLst/>
        </p:spPr>
        <p:txBody>
          <a:bodyPr wrap="square" lIns="0" tIns="0" rIns="0" bIns="0" numCol="1" spc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2014</a:t>
            </a:r>
            <a:r>
              <a:rPr lang="pl-PL" sz="1000" b="0" baseline="30000" dirty="0" smtClean="0">
                <a:latin typeface="Arial"/>
                <a:sym typeface="Arial"/>
              </a:rPr>
              <a:t>2</a:t>
            </a:r>
            <a:endParaRPr lang="en-US" sz="1000" b="0" baseline="30000" dirty="0">
              <a:latin typeface="Arial"/>
              <a:sym typeface="Arial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5730875" y="5508625"/>
            <a:ext cx="29210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algn="l" rtl="0" eaLnBrk="1" fontAlgn="base" hangingPunct="1">
              <a:spcBef>
                <a:spcPts val="48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-230400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chemeClr val="tx2"/>
              </a:buClr>
              <a:buFont typeface="Henderson BCG Sans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3pPr>
            <a:lvl4pPr marL="1375200" indent="-234000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chemeClr val="tx2"/>
              </a:buClr>
              <a:buFont typeface="Henderson BCG Sans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5600" indent="-226800" algn="l" rtl="0" eaLnBrk="1" fontAlgn="base" hangingPunct="1">
              <a:spcBef>
                <a:spcPts val="480"/>
              </a:spcBef>
              <a:spcAft>
                <a:spcPct val="0"/>
              </a:spcAft>
              <a:buClr>
                <a:schemeClr val="tx2"/>
              </a:buClr>
              <a:buFont typeface="Henderson BCG Sans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30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Henderson BCG Sans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02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Henderson BCG Sans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7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Henderson BCG Sans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4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Henderson BCG Sans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60EEFD5D-8530-4E58-BC9F-0B7ABDFF33F6}" type="datetime'20''''''''''''1''''3'''''''''''''''''''''''''''''">
              <a:rPr lang="en-US" sz="1000" b="0" smtClean="0"/>
              <a:pPr algn="ctr">
                <a:spcBef>
                  <a:spcPct val="0"/>
                </a:spcBef>
                <a:spcAft>
                  <a:spcPct val="0"/>
                </a:spcAft>
              </a:pPr>
              <a:t>2013</a:t>
            </a:fld>
            <a:endParaRPr lang="pl-PL" sz="1000" b="0" dirty="0">
              <a:sym typeface="+mn-lt"/>
            </a:endParaRPr>
          </a:p>
        </p:txBody>
      </p:sp>
      <p:sp>
        <p:nvSpPr>
          <p:cNvPr id="7" name="Text Placeholder 64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5187950" y="5508625"/>
            <a:ext cx="29210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928A95A9-C442-4285-BA99-0F9E1981566C}" type="datetime'''''''''''''''''''''''2''0''''''1''2'''''''''''''''''''''''''">
              <a:rPr lang="en-US" sz="1000" b="0" smtClean="0"/>
              <a:pPr algn="ctr">
                <a:spcBef>
                  <a:spcPct val="0"/>
                </a:spcBef>
              </a:pPr>
              <a:t>2012</a:t>
            </a:fld>
            <a:endParaRPr lang="en-US" sz="1000" b="0" dirty="0">
              <a:sym typeface="+mn-lt"/>
            </a:endParaRPr>
          </a:p>
        </p:txBody>
      </p:sp>
      <p:sp>
        <p:nvSpPr>
          <p:cNvPr id="12" name="Text Placeholder 54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2520950" y="5508625"/>
            <a:ext cx="29210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2803FBE3-541C-41CF-9574-9C685890ACCB}" type="datetime'2''''''''''''''0''''''''''''''''''''''''''''''''0''7'''">
              <a:rPr lang="en-US" sz="1000" b="0" smtClean="0"/>
              <a:pPr algn="ctr">
                <a:spcBef>
                  <a:spcPct val="0"/>
                </a:spcBef>
              </a:pPr>
              <a:t>2007</a:t>
            </a:fld>
            <a:endParaRPr lang="en-US" sz="1000" b="0" dirty="0">
              <a:sym typeface="+mn-lt"/>
            </a:endParaRPr>
          </a:p>
        </p:txBody>
      </p:sp>
      <p:sp useBgFill="1">
        <p:nvSpPr>
          <p:cNvPr id="43" name="Text Placeholder 6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2536825" y="4186237"/>
            <a:ext cx="260350" cy="152400"/>
          </a:xfrm>
          <a:prstGeom prst="rect">
            <a:avLst/>
          </a:prstGeom>
          <a:effectLst/>
        </p:spPr>
        <p:txBody>
          <a:bodyPr wrap="none" lIns="25400" tIns="0" rIns="25400" bIns="0" numCol="1" spc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5AE716A6-0C69-4F94-A78B-58A67DAFBFE7}" type="datetime'''''''1''88''''''''''''''''''''''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188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14" name="Text Placeholder 26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1978025" y="5508625"/>
            <a:ext cx="29210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1E1AF4CA-250A-41D3-8BE3-0DDA4CE390C1}" type="datetime'''''''''''''''''''''''''''''''2''0''''''''''0''''''6'''">
              <a:rPr lang="en-US" sz="1000" b="0" smtClean="0"/>
              <a:pPr algn="ctr">
                <a:spcBef>
                  <a:spcPct val="0"/>
                </a:spcBef>
              </a:pPr>
              <a:t>2006</a:t>
            </a:fld>
            <a:endParaRPr lang="en-US" sz="1000" b="0" dirty="0">
              <a:sym typeface="+mn-lt"/>
            </a:endParaRPr>
          </a:p>
        </p:txBody>
      </p:sp>
      <p:sp useBgFill="1">
        <p:nvSpPr>
          <p:cNvPr id="49" name="Text Placeholder 8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1993900" y="4348162"/>
            <a:ext cx="260350" cy="152400"/>
          </a:xfrm>
          <a:prstGeom prst="rect">
            <a:avLst/>
          </a:prstGeom>
          <a:effectLst/>
        </p:spPr>
        <p:txBody>
          <a:bodyPr wrap="none" lIns="25400" tIns="0" rIns="25400" bIns="0" numCol="1" spc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fld id="{B194384B-21C2-4B58-B4FB-6B52BF55A29F}" type="datetime'''''''''1''''''7''''''''''''''''''''''''''''''''''''''''''''4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174</a:t>
            </a:fld>
            <a:endParaRPr lang="en-US" sz="1000" b="0">
              <a:latin typeface="Arial"/>
              <a:sym typeface="Arial"/>
            </a:endParaRPr>
          </a:p>
        </p:txBody>
      </p:sp>
      <p:sp useBgFill="1">
        <p:nvSpPr>
          <p:cNvPr id="48" name="Text Placeholder 7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1974850" y="4464050"/>
            <a:ext cx="260350" cy="152400"/>
          </a:xfrm>
          <a:prstGeom prst="rect">
            <a:avLst/>
          </a:prstGeom>
          <a:effectLst/>
        </p:spPr>
        <p:txBody>
          <a:bodyPr wrap="none" lIns="25400" tIns="0" rIns="25400" bIns="0" numCol="1" spc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1E04B677-0EC9-42DB-BEA2-5FC20F62181D}" type="datetime'''''''1''''''''''''''''''''''''''8''''''''''''''''4'''''">
              <a:rPr lang="en-US" sz="1000" b="0" smtClean="0">
                <a:latin typeface="Arial"/>
                <a:sym typeface="Arial"/>
              </a:rPr>
              <a:pPr>
                <a:spcBef>
                  <a:spcPct val="0"/>
                </a:spcBef>
                <a:spcAft>
                  <a:spcPct val="0"/>
                </a:spcAft>
              </a:pPr>
              <a:t>184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15" name="Text Placeholder 24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1444625" y="5508625"/>
            <a:ext cx="29210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3349CEB2-2C56-4752-8B84-1F7F8B724D53}" type="datetime'''''''''''''''2''''''0''''''''''''0''''''''''''''''''5'">
              <a:rPr lang="en-US" sz="1000" b="0" smtClean="0"/>
              <a:pPr algn="ctr">
                <a:spcBef>
                  <a:spcPct val="0"/>
                </a:spcBef>
              </a:pPr>
              <a:t>2005</a:t>
            </a:fld>
            <a:endParaRPr lang="en-US" sz="1000" b="0" dirty="0">
              <a:sym typeface="+mn-lt"/>
            </a:endParaRPr>
          </a:p>
        </p:txBody>
      </p:sp>
      <p:sp>
        <p:nvSpPr>
          <p:cNvPr id="16" name="Text Placeholder 22"/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911225" y="5508625"/>
            <a:ext cx="292100" cy="152400"/>
          </a:xfrm>
          <a:prstGeom prst="rect">
            <a:avLst/>
          </a:prstGeom>
          <a:noFill/>
          <a:effectLst/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3C3D7C00-1409-4122-946D-8EFEFB7BAEA5}" type="datetime'''''''''''''''20''''0''4'''''''''''''''''''''''''''''">
              <a:rPr lang="en-US" sz="1000" b="0" smtClean="0"/>
              <a:pPr algn="ctr">
                <a:spcBef>
                  <a:spcPct val="0"/>
                </a:spcBef>
              </a:pPr>
              <a:t>2004</a:t>
            </a:fld>
            <a:endParaRPr lang="en-US" sz="1000" b="0" dirty="0">
              <a:sym typeface="+mn-lt"/>
            </a:endParaRPr>
          </a:p>
        </p:txBody>
      </p:sp>
      <p:cxnSp>
        <p:nvCxnSpPr>
          <p:cNvPr id="18" name="Straight Connector 17"/>
          <p:cNvCxnSpPr/>
          <p:nvPr>
            <p:custDataLst>
              <p:tags r:id="rId27"/>
            </p:custDataLst>
          </p:nvPr>
        </p:nvCxnSpPr>
        <p:spPr bwMode="gray">
          <a:xfrm>
            <a:off x="4170362" y="4489450"/>
            <a:ext cx="328612" cy="0"/>
          </a:xfrm>
          <a:prstGeom prst="line">
            <a:avLst/>
          </a:prstGeom>
          <a:ln w="28575">
            <a:solidFill>
              <a:srgbClr val="C4130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>
            <p:custDataLst>
              <p:tags r:id="rId28"/>
            </p:custDataLst>
          </p:nvPr>
        </p:nvCxnSpPr>
        <p:spPr bwMode="gray">
          <a:xfrm>
            <a:off x="4170362" y="4286250"/>
            <a:ext cx="328612" cy="0"/>
          </a:xfrm>
          <a:prstGeom prst="line">
            <a:avLst/>
          </a:prstGeom>
          <a:ln w="19050">
            <a:solidFill>
              <a:srgbClr val="9CC96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8"/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4549775" y="4419600"/>
            <a:ext cx="885825" cy="152400"/>
          </a:xfrm>
          <a:prstGeom prst="rect">
            <a:avLst/>
          </a:prstGeom>
          <a:noFill/>
          <a:effectLst/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F9CC2CB4-BF19-4D51-93B5-5AA92B37431D}" type="datetime'K''o''s''zt''''''y'' (''''''P''''''L''N'' /'''''' ''t)'">
              <a:rPr lang="en-US" sz="1000" b="0" smtClean="0"/>
              <a:pPr>
                <a:spcBef>
                  <a:spcPct val="0"/>
                </a:spcBef>
              </a:pPr>
              <a:t>Koszty (PLN / t)</a:t>
            </a:fld>
            <a:endParaRPr lang="en-US" sz="1000" b="0" dirty="0">
              <a:sym typeface="+mn-lt"/>
            </a:endParaRPr>
          </a:p>
        </p:txBody>
      </p:sp>
      <p:sp>
        <p:nvSpPr>
          <p:cNvPr id="46" name="Text Placeholder 4"/>
          <p:cNvSpPr>
            <a:spLocks noGrp="1"/>
          </p:cNvSpPr>
          <p:nvPr>
            <p:custDataLst>
              <p:tags r:id="rId30"/>
            </p:custDataLst>
          </p:nvPr>
        </p:nvSpPr>
        <p:spPr bwMode="gray">
          <a:xfrm>
            <a:off x="4549774" y="4216400"/>
            <a:ext cx="1096962" cy="152400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C967843A-11C8-4482-B200-B39FFF364B54}" type="datetime'''''''Przych''''od''''y'' (''''''P''''L''''''''''''N ''/ t)'">
              <a:rPr lang="en-US" sz="1000" b="0" smtClean="0"/>
              <a:pPr>
                <a:spcBef>
                  <a:spcPct val="0"/>
                </a:spcBef>
                <a:spcAft>
                  <a:spcPct val="0"/>
                </a:spcAft>
              </a:pPr>
              <a:t>Przychody (PLN / t)</a:t>
            </a:fld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26" name="ColumnHeader"/>
          <p:cNvSpPr>
            <a:spLocks noChangeArrowheads="1"/>
          </p:cNvSpPr>
          <p:nvPr/>
        </p:nvSpPr>
        <p:spPr bwMode="gray">
          <a:xfrm>
            <a:off x="6945314" y="1971159"/>
            <a:ext cx="1168917" cy="648512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177B57"/>
            </a:outerShdw>
          </a:effectLst>
        </p:spPr>
        <p:txBody>
          <a:bodyPr lIns="46800" tIns="46800" rIns="46800" bIns="46800" anchor="b">
            <a:spAutoFit/>
          </a:bodyPr>
          <a:lstStyle/>
          <a:p>
            <a:pPr algn="ctr">
              <a:defRPr/>
            </a:pP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Średnioroczny</a:t>
            </a:r>
          </a:p>
          <a:p>
            <a:pPr algn="ctr">
              <a:defRPr/>
            </a:pP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wzrost</a:t>
            </a:r>
            <a:r>
              <a:rPr lang="en-US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(2004–1</a:t>
            </a: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en-US" sz="1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ColumnHeader"/>
          <p:cNvSpPr>
            <a:spLocks noChangeArrowheads="1"/>
          </p:cNvSpPr>
          <p:nvPr/>
        </p:nvSpPr>
        <p:spPr bwMode="gray">
          <a:xfrm>
            <a:off x="8189914" y="2155825"/>
            <a:ext cx="1168918" cy="463846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177B57"/>
            </a:outerShdw>
          </a:effectLst>
        </p:spPr>
        <p:txBody>
          <a:bodyPr wrap="square" lIns="46800" tIns="46800" rIns="46800" bIns="46800" anchor="b">
            <a:spAutoFit/>
          </a:bodyPr>
          <a:lstStyle/>
          <a:p>
            <a:pPr algn="ctr">
              <a:defRPr/>
            </a:pP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Zmiana</a:t>
            </a:r>
          </a:p>
          <a:p>
            <a:pPr algn="ctr">
              <a:defRPr/>
            </a:pPr>
            <a:r>
              <a:rPr lang="pl-PL" sz="1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2013-2014</a:t>
            </a:r>
            <a:endParaRPr lang="en-US" sz="1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gray">
          <a:xfrm>
            <a:off x="455615" y="6324604"/>
            <a:ext cx="8994775" cy="328613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Za wyjątkiem 2009, gdzie dane nie uwzględniają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ZG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Siltech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LW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Bogdanka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S.A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  2. Stan dla pierwszych 9 miesięcy 2014</a:t>
            </a:r>
          </a:p>
          <a:p>
            <a:pPr>
              <a:lnSpc>
                <a:spcPct val="90000"/>
              </a:lnSpc>
            </a:pP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Źródło: Ministerstwo Gospodarki, materiały spółki</a:t>
            </a:r>
            <a:endParaRPr lang="pl-PL" sz="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Callout"/>
          <p:cNvSpPr>
            <a:spLocks noChangeArrowheads="1"/>
          </p:cNvSpPr>
          <p:nvPr/>
        </p:nvSpPr>
        <p:spPr bwMode="gray">
          <a:xfrm>
            <a:off x="7693938" y="3884785"/>
            <a:ext cx="1394779" cy="872216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200" dirty="0" smtClean="0"/>
              <a:t>W </a:t>
            </a:r>
            <a:r>
              <a:rPr lang="pl-PL" sz="1200" dirty="0" err="1" smtClean="0"/>
              <a:t>KW</a:t>
            </a:r>
            <a:r>
              <a:rPr lang="pl-PL" sz="1200" dirty="0" smtClean="0"/>
              <a:t> średnioroczny wzrost jeszcze wyższy: +7,7% </a:t>
            </a:r>
            <a:endParaRPr lang="pl-PL" sz="1200" dirty="0"/>
          </a:p>
        </p:txBody>
      </p:sp>
      <p:cxnSp>
        <p:nvCxnSpPr>
          <p:cNvPr id="45" name="AutoShape 3"/>
          <p:cNvCxnSpPr>
            <a:cxnSpLocks noChangeShapeType="1"/>
          </p:cNvCxnSpPr>
          <p:nvPr/>
        </p:nvCxnSpPr>
        <p:spPr bwMode="gray">
          <a:xfrm flipH="1" flipV="1">
            <a:off x="7908573" y="3072517"/>
            <a:ext cx="482755" cy="800979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  <p:sp>
        <p:nvSpPr>
          <p:cNvPr id="87" name="AutoShape 2"/>
          <p:cNvSpPr>
            <a:spLocks noChangeArrowheads="1"/>
          </p:cNvSpPr>
          <p:nvPr/>
        </p:nvSpPr>
        <p:spPr bwMode="gray">
          <a:xfrm rot="10800000" flipV="1">
            <a:off x="7201322" y="3250797"/>
            <a:ext cx="590550" cy="314552"/>
          </a:xfrm>
          <a:prstGeom prst="rightArrow">
            <a:avLst>
              <a:gd name="adj1" fmla="val 100000"/>
              <a:gd name="adj2" fmla="val 32292"/>
            </a:avLst>
          </a:prstGeom>
          <a:solidFill>
            <a:srgbClr val="CAE2AA"/>
          </a:solidFill>
          <a:ln w="9525" algn="ctr">
            <a:solidFill>
              <a:srgbClr val="CAE2A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sz="1100" dirty="0" smtClean="0">
                <a:solidFill>
                  <a:srgbClr val="000000"/>
                </a:solidFill>
              </a:rPr>
              <a:t>+4%</a:t>
            </a:r>
            <a:endParaRPr lang="pl-PL" sz="1100" dirty="0">
              <a:solidFill>
                <a:srgbClr val="000000"/>
              </a:solidFill>
            </a:endParaRPr>
          </a:p>
        </p:txBody>
      </p:sp>
      <p:sp>
        <p:nvSpPr>
          <p:cNvPr id="88" name="AutoShape 2"/>
          <p:cNvSpPr>
            <a:spLocks noChangeArrowheads="1"/>
          </p:cNvSpPr>
          <p:nvPr/>
        </p:nvSpPr>
        <p:spPr bwMode="gray">
          <a:xfrm rot="10800000" flipV="1">
            <a:off x="7201322" y="2792716"/>
            <a:ext cx="590550" cy="314552"/>
          </a:xfrm>
          <a:prstGeom prst="rightArrow">
            <a:avLst>
              <a:gd name="adj1" fmla="val 100000"/>
              <a:gd name="adj2" fmla="val 32292"/>
            </a:avLst>
          </a:prstGeom>
          <a:solidFill>
            <a:srgbClr val="C41300"/>
          </a:solidFill>
          <a:ln w="9525" algn="ctr">
            <a:solidFill>
              <a:srgbClr val="C41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+7%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89" name="AutoShape 2"/>
          <p:cNvSpPr>
            <a:spLocks noChangeArrowheads="1"/>
          </p:cNvSpPr>
          <p:nvPr/>
        </p:nvSpPr>
        <p:spPr bwMode="gray">
          <a:xfrm rot="10800000" flipV="1">
            <a:off x="8453011" y="3250797"/>
            <a:ext cx="590550" cy="314552"/>
          </a:xfrm>
          <a:prstGeom prst="rightArrow">
            <a:avLst>
              <a:gd name="adj1" fmla="val 100000"/>
              <a:gd name="adj2" fmla="val 32292"/>
            </a:avLst>
          </a:prstGeom>
          <a:solidFill>
            <a:srgbClr val="CAE2AA"/>
          </a:solidFill>
          <a:ln w="9525" algn="ctr">
            <a:solidFill>
              <a:srgbClr val="CAE2A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sz="1100" dirty="0" smtClean="0">
                <a:solidFill>
                  <a:srgbClr val="000000"/>
                </a:solidFill>
              </a:rPr>
              <a:t>-6%</a:t>
            </a:r>
            <a:endParaRPr lang="pl-PL" sz="1100" dirty="0">
              <a:solidFill>
                <a:srgbClr val="000000"/>
              </a:solidFill>
            </a:endParaRPr>
          </a:p>
        </p:txBody>
      </p:sp>
      <p:sp>
        <p:nvSpPr>
          <p:cNvPr id="90" name="AutoShape 2"/>
          <p:cNvSpPr>
            <a:spLocks noChangeArrowheads="1"/>
          </p:cNvSpPr>
          <p:nvPr/>
        </p:nvSpPr>
        <p:spPr bwMode="gray">
          <a:xfrm rot="10800000" flipV="1">
            <a:off x="8453011" y="2792716"/>
            <a:ext cx="590550" cy="314552"/>
          </a:xfrm>
          <a:prstGeom prst="rightArrow">
            <a:avLst>
              <a:gd name="adj1" fmla="val 100000"/>
              <a:gd name="adj2" fmla="val 32292"/>
            </a:avLst>
          </a:prstGeom>
          <a:solidFill>
            <a:srgbClr val="C41300"/>
          </a:solidFill>
          <a:ln w="9525" algn="ctr">
            <a:solidFill>
              <a:srgbClr val="C41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+2%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4" name="think-cell Slide" r:id="rId14" imgW="360" imgH="360" progId="">
                  <p:embed/>
                </p:oleObj>
              </mc:Choice>
              <mc:Fallback>
                <p:oleObj name="think-cell Slide" r:id="rId14" imgW="360" imgH="360" progId="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900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62000"/>
            <a:ext cx="8997696" cy="831600"/>
          </a:xfrm>
        </p:spPr>
        <p:txBody>
          <a:bodyPr/>
          <a:lstStyle/>
          <a:p>
            <a:r>
              <a:rPr lang="pl-PL" dirty="0" smtClean="0"/>
              <a:t>Utrzymywania obecnej sytuacji to 10-25 mld zł. </a:t>
            </a:r>
            <a:br>
              <a:rPr lang="pl-PL" dirty="0" smtClean="0"/>
            </a:br>
            <a:r>
              <a:rPr lang="pl-PL" dirty="0" smtClean="0"/>
              <a:t>obciążenia dla polskiej gospodarki do 2020 roku</a:t>
            </a:r>
            <a:endParaRPr lang="en-US" dirty="0"/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gray">
          <a:xfrm>
            <a:off x="455613" y="6324600"/>
            <a:ext cx="8994775" cy="328613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Kalkulacje łącznie dla spółek: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KW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KHW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JSW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Zakładany wzrost węgla w scenariuszu optymistycznym. Założenia dla kosztów wydobycia w dwóch wariantach – wg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CAGR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(średniej rocznej stopy wzrostu) z lat 2004-2014 (scenariusz pesymistyczny) lub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CAGR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z lat 2010-2014 (scenariusz optymistyczny). 2. Założenia co do średnich kosztów budowy: szpitala: 400 mln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PLN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(przewidywane koszty budowy szpitala Matki i Dziecka w Poznaniu), szkoły podstawowej: 30 mln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PLN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(koszt budowy otwartej jesienią 2014 r. szkoły podstawowej przy ul. Ceramicznej 11 w Warszawie), "Orlika": 1 mln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PLN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Założono 13,5 mln gosp. domowych w Polsce, 4,7 mln dzieci szkolnych i cenę posiłku:  między 5 a 10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PLN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Źródło danych o kosztach i przychodach: Raporty </a:t>
            </a:r>
            <a:r>
              <a:rPr lang="pl-PL" sz="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MG</a:t>
            </a:r>
            <a:r>
              <a:rPr lang="pl-PL" sz="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l-PL" sz="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ColumnHeader"/>
          <p:cNvSpPr>
            <a:spLocks noChangeArrowheads="1"/>
          </p:cNvSpPr>
          <p:nvPr/>
        </p:nvSpPr>
        <p:spPr bwMode="gray">
          <a:xfrm>
            <a:off x="357187" y="1180644"/>
            <a:ext cx="4643345" cy="73866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Utrzymanie wydobycia przy kontynuacji obecnych trendów </a:t>
            </a:r>
            <a:b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braku działań naprawczych to od 10 mld do 25 mld zł strat do 2020 r.</a:t>
            </a:r>
            <a:r>
              <a:rPr lang="pl-PL" sz="12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pl-PL" sz="1200" b="1" baseline="30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FlowTriangle"/>
          <p:cNvSpPr>
            <a:spLocks noChangeArrowheads="1"/>
          </p:cNvSpPr>
          <p:nvPr/>
        </p:nvSpPr>
        <p:spPr bwMode="gray">
          <a:xfrm rot="5400000">
            <a:off x="3849019" y="3666368"/>
            <a:ext cx="3165847" cy="2667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pl-PL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285985" y="2232372"/>
            <a:ext cx="48750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spcAft>
                <a:spcPct val="0"/>
              </a:spcAft>
            </a:pPr>
            <a:r>
              <a:rPr lang="pl-PL" sz="1200" dirty="0" smtClean="0">
                <a:solidFill>
                  <a:srgbClr val="000000"/>
                </a:solidFill>
                <a:sym typeface="+mn-lt"/>
              </a:rPr>
              <a:t>Łączna potencjalna strata netto sektora</a:t>
            </a:r>
            <a:r>
              <a:rPr lang="pl-PL" sz="1200" baseline="30000" dirty="0" smtClean="0">
                <a:solidFill>
                  <a:srgbClr val="000000"/>
                </a:solidFill>
                <a:sym typeface="+mn-lt"/>
              </a:rPr>
              <a:t>1</a:t>
            </a:r>
            <a:r>
              <a:rPr lang="pl-PL" sz="1200" dirty="0" smtClean="0">
                <a:solidFill>
                  <a:srgbClr val="000000"/>
                </a:solidFill>
                <a:sym typeface="+mn-lt"/>
              </a:rPr>
              <a:t>  w latach 2015-2020 (mld zł)</a:t>
            </a:r>
            <a:endParaRPr lang="pl-PL" sz="1200" dirty="0">
              <a:solidFill>
                <a:srgbClr val="000000"/>
              </a:solidFill>
              <a:sym typeface="+mn-lt"/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47700" y="2628900"/>
          <a:ext cx="4219446" cy="2562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5" name="Chart" r:id="rId16" imgW="4219446" imgH="2562210" progId="MSGraph.Chart.8">
                  <p:embed followColorScheme="full"/>
                </p:oleObj>
              </mc:Choice>
              <mc:Fallback>
                <p:oleObj name="Chart" r:id="rId16" imgW="4219446" imgH="2562210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2628900"/>
                        <a:ext cx="4219446" cy="25622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Placeholder 55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534987" y="4191000"/>
            <a:ext cx="182562" cy="152400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-</a:t>
            </a:r>
            <a:fld id="{B0D4FD8A-DE30-4A37-9B07-25C72F51ED7A}" type="datetime'''''''''''''''''''''''''''''10'''''''''''''''''''''''''">
              <a:rPr lang="en-US" sz="1000" b="0" smtClean="0">
                <a:latin typeface="Arial"/>
                <a:sym typeface="Arial"/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23" name="Text Placeholder 54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647700" y="4962525"/>
            <a:ext cx="69850" cy="152400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E478427D-1CE9-46D0-AD92-CDCD1869F863}" type="datetime'''''''''''''''''''''''''''''''''''''''''0'''''''''''''">
              <a:rPr lang="en-US" sz="1000" b="0" smtClean="0">
                <a:latin typeface="Arial"/>
                <a:sym typeface="Arial"/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27" name="Text Placeholder 56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534987" y="3419475"/>
            <a:ext cx="182562" cy="152400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-</a:t>
            </a:r>
            <a:fld id="{B276AABA-96C6-4A6B-ABCE-EC7036999D24}" type="datetime'''''''''2''0'''''''">
              <a:rPr lang="en-US" sz="1000" b="0" smtClean="0">
                <a:latin typeface="Arial"/>
                <a:sym typeface="Arial"/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31" name="Text Placeholder 60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577850" y="2647950"/>
            <a:ext cx="139700" cy="152400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33E766F2-A179-4D1A-A185-32FDC5AAA6BA}" type="datetime'3''''''''''''''''''0'''''''''''''''''''''''''">
              <a:rPr lang="en-US" sz="1000" b="0" smtClean="0">
                <a:latin typeface="Arial"/>
                <a:sym typeface="Arial"/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 sz="1000" b="0">
              <a:latin typeface="Arial"/>
              <a:sym typeface="Arial"/>
            </a:endParaRPr>
          </a:p>
        </p:txBody>
      </p:sp>
      <p:sp>
        <p:nvSpPr>
          <p:cNvPr id="48" name="Text Placeholder 15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3152775" y="5156201"/>
            <a:ext cx="1585912" cy="866775"/>
          </a:xfrm>
          <a:prstGeom prst="rect">
            <a:avLst/>
          </a:prstGeom>
          <a:noFill/>
          <a:effectLst/>
        </p:spPr>
        <p:txBody>
          <a:bodyPr wrap="square" lIns="0" tIns="0" rIns="0" bIns="0" numCol="1" spc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Scenariusz "pesymistyczny"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przy braku działań restrukturyzacyjnych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900" b="0" dirty="0" smtClean="0">
                <a:latin typeface="Arial"/>
                <a:sym typeface="Arial"/>
              </a:rPr>
              <a:t>- stałe ceny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900" b="0" dirty="0" smtClean="0">
                <a:latin typeface="Arial"/>
                <a:sym typeface="Arial"/>
              </a:rPr>
              <a:t>- wzrost kosztów jak w latach 2004-2014</a:t>
            </a:r>
            <a:endParaRPr lang="en-US" sz="900" b="0" dirty="0">
              <a:latin typeface="Arial"/>
              <a:sym typeface="Arial"/>
            </a:endParaRPr>
          </a:p>
        </p:txBody>
      </p:sp>
      <p:sp>
        <p:nvSpPr>
          <p:cNvPr id="32" name="Text Placeholder 61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1684337" y="4089400"/>
            <a:ext cx="233362" cy="152400"/>
          </a:xfrm>
          <a:prstGeom prst="rect">
            <a:avLst/>
          </a:prstGeom>
          <a:noFill/>
          <a:effectLst/>
        </p:spPr>
        <p:txBody>
          <a:bodyPr wrap="none" lIns="25400" tIns="0" rIns="25400" bIns="0" numCol="1" spc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-</a:t>
            </a:r>
            <a:fld id="{67246291-7EA7-4D9D-ACAD-F53CB4036F2E}" type="datetime'''1''''''''0''''''''''''''''''''''''''''''''''''''''''''''''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47" name="Text Placeholder 14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1181100" y="5156201"/>
            <a:ext cx="1557337" cy="866775"/>
          </a:xfrm>
          <a:prstGeom prst="rect">
            <a:avLst/>
          </a:prstGeom>
          <a:noFill/>
          <a:effectLst/>
        </p:spPr>
        <p:txBody>
          <a:bodyPr wrap="square" lIns="0" tIns="0" rIns="0" bIns="0" numCol="1" spc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0060F29F-1BCE-4C01-AE22-AAD69809CE8E}" type="datetime'''''''S''ce''nari''''us''''''z'' &quot;optymist''ycz''n''''''y''&quot;'">
              <a:rPr lang="en-US" sz="1000" b="0" smtClean="0"/>
              <a:pPr>
                <a:spcBef>
                  <a:spcPct val="0"/>
                </a:spcBef>
                <a:spcAft>
                  <a:spcPct val="0"/>
                </a:spcAft>
              </a:pPr>
              <a:t>Scenariusz "optymistyczny"</a:t>
            </a:fld>
            <a:r>
              <a:rPr lang="pl-PL" sz="1000" b="0" dirty="0" smtClean="0"/>
              <a:t>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/>
              <a:t>przy braku działań restrukturyzacyjnych</a:t>
            </a:r>
            <a:br>
              <a:rPr lang="pl-PL" sz="1000" b="0" dirty="0" smtClean="0"/>
            </a:br>
            <a:r>
              <a:rPr lang="pl-PL" sz="900" b="0" dirty="0" smtClean="0"/>
              <a:t>- wzrost cen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pl-PL" sz="900" b="0" dirty="0" smtClean="0">
                <a:latin typeface="Arial"/>
                <a:sym typeface="Arial"/>
              </a:rPr>
              <a:t>- wzrost kosztów jak w latach 2010-2014</a:t>
            </a:r>
          </a:p>
        </p:txBody>
      </p:sp>
      <p:sp>
        <p:nvSpPr>
          <p:cNvPr id="33" name="Text Placeholder 62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3651250" y="2936875"/>
            <a:ext cx="233362" cy="152400"/>
          </a:xfrm>
          <a:prstGeom prst="rect">
            <a:avLst/>
          </a:prstGeom>
          <a:noFill/>
          <a:effectLst/>
        </p:spPr>
        <p:txBody>
          <a:bodyPr wrap="none" lIns="25400" tIns="0" rIns="25400" bIns="0" numCol="1" spc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Clr>
                <a:schemeClr val="tx1"/>
              </a:buClr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ts val="384"/>
              </a:spcBef>
              <a:buClr>
                <a:srgbClr val="009A3C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pl-PL" sz="1000" b="0" dirty="0" smtClean="0">
                <a:latin typeface="Arial"/>
                <a:sym typeface="Arial"/>
              </a:rPr>
              <a:t>-</a:t>
            </a:r>
            <a:fld id="{9128FD02-0251-44B2-9F87-AF3005CA9E91}" type="datetime'''''''''''''''''''''2''''5'''''''''''''''''''''''''''''">
              <a:rPr lang="en-US" sz="1000" b="0" smtClean="0">
                <a:latin typeface="Arial"/>
                <a:sym typeface="Arial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sz="1000" b="0" dirty="0">
              <a:latin typeface="Arial"/>
              <a:sym typeface="Arial"/>
            </a:endParaRPr>
          </a:p>
        </p:txBody>
      </p:sp>
      <p:sp>
        <p:nvSpPr>
          <p:cNvPr id="49" name="Callout"/>
          <p:cNvSpPr>
            <a:spLocks noChangeArrowheads="1"/>
          </p:cNvSpPr>
          <p:nvPr/>
        </p:nvSpPr>
        <p:spPr bwMode="gray">
          <a:xfrm>
            <a:off x="6918439" y="1927443"/>
            <a:ext cx="2567249" cy="3693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tIns="91440" bIns="91440" anchor="ctr">
            <a:spAutoFit/>
          </a:bodyPr>
          <a:lstStyle/>
          <a:p>
            <a:r>
              <a:rPr lang="pl-PL" sz="1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1200" dirty="0" smtClean="0"/>
              <a:t> możliwości sfinansowania pełnowartościowych </a:t>
            </a:r>
            <a:r>
              <a:rPr lang="pl-PL" sz="1200" b="1" dirty="0" smtClean="0"/>
              <a:t>posiłków</a:t>
            </a:r>
            <a:r>
              <a:rPr lang="pl-PL" sz="1200" dirty="0" smtClean="0"/>
              <a:t> dla dzieci szkolnych przez </a:t>
            </a:r>
            <a:r>
              <a:rPr lang="pl-PL" sz="1200" b="1" dirty="0" smtClean="0"/>
              <a:t>2,5 roku</a:t>
            </a:r>
          </a:p>
          <a:p>
            <a:pPr>
              <a:buFont typeface="Arial" pitchFamily="34" charset="0"/>
              <a:buChar char="•"/>
            </a:pPr>
            <a:endParaRPr lang="pl-PL" sz="1200" dirty="0" smtClean="0"/>
          </a:p>
          <a:p>
            <a:pPr>
              <a:buFont typeface="Arial" pitchFamily="34" charset="0"/>
              <a:buChar char="•"/>
            </a:pPr>
            <a:r>
              <a:rPr lang="pl-PL" sz="1200" dirty="0" smtClean="0"/>
              <a:t>  budowy </a:t>
            </a:r>
            <a:r>
              <a:rPr lang="pl-PL" sz="1200" b="1" dirty="0" smtClean="0"/>
              <a:t>300-800 szkół podstawowych</a:t>
            </a:r>
          </a:p>
          <a:p>
            <a:pPr>
              <a:buFont typeface="Arial" pitchFamily="34" charset="0"/>
              <a:buChar char="•"/>
            </a:pPr>
            <a:endParaRPr lang="pl-PL" sz="1200" dirty="0" smtClean="0"/>
          </a:p>
          <a:p>
            <a:pPr>
              <a:buFont typeface="Arial" pitchFamily="34" charset="0"/>
              <a:buChar char="•"/>
            </a:pPr>
            <a:endParaRPr lang="pl-PL" sz="1200" dirty="0" smtClean="0"/>
          </a:p>
          <a:p>
            <a:pPr>
              <a:buFont typeface="Arial" pitchFamily="34" charset="0"/>
              <a:buChar char="•"/>
            </a:pPr>
            <a:r>
              <a:rPr lang="pl-PL" sz="1200" dirty="0" smtClean="0"/>
              <a:t>  budowy</a:t>
            </a:r>
            <a:r>
              <a:rPr lang="pl-PL" sz="1200" b="1" dirty="0" smtClean="0"/>
              <a:t> 25-60</a:t>
            </a:r>
            <a:r>
              <a:rPr lang="pl-PL" sz="1200" dirty="0" smtClean="0"/>
              <a:t> nowych </a:t>
            </a:r>
            <a:r>
              <a:rPr lang="pl-PL" sz="1200" b="1" dirty="0" smtClean="0"/>
              <a:t>szpitali</a:t>
            </a:r>
            <a:r>
              <a:rPr lang="pl-PL" sz="1200" dirty="0" smtClean="0"/>
              <a:t/>
            </a:r>
            <a:br>
              <a:rPr lang="pl-PL" sz="1200" dirty="0" smtClean="0"/>
            </a:br>
            <a:endParaRPr lang="pl-PL" sz="1200" dirty="0" smtClean="0"/>
          </a:p>
          <a:p>
            <a:pPr>
              <a:buFont typeface="Arial" pitchFamily="34" charset="0"/>
              <a:buChar char="•"/>
            </a:pPr>
            <a:endParaRPr lang="pl-PL" sz="1200" dirty="0" smtClean="0"/>
          </a:p>
          <a:p>
            <a:pPr>
              <a:buFont typeface="Arial" pitchFamily="34" charset="0"/>
              <a:buChar char="•"/>
            </a:pPr>
            <a:r>
              <a:rPr lang="pl-PL" sz="1200" dirty="0" smtClean="0"/>
              <a:t>  budowy </a:t>
            </a:r>
            <a:r>
              <a:rPr lang="pl-PL" sz="1200" b="1" dirty="0" smtClean="0"/>
              <a:t>10-25 tys</a:t>
            </a:r>
            <a:r>
              <a:rPr lang="pl-PL" sz="1200" dirty="0" smtClean="0"/>
              <a:t>. boisk sportowych (</a:t>
            </a:r>
            <a:r>
              <a:rPr lang="pl-PL" sz="1200" b="1" dirty="0" smtClean="0"/>
              <a:t>"Orlików"</a:t>
            </a:r>
            <a:r>
              <a:rPr lang="pl-PL" sz="1200" dirty="0" smtClean="0"/>
              <a:t>)</a:t>
            </a:r>
            <a:br>
              <a:rPr lang="pl-PL" sz="1200" dirty="0" smtClean="0"/>
            </a:br>
            <a:r>
              <a:rPr lang="pl-PL" sz="1200" dirty="0" smtClean="0"/>
              <a:t/>
            </a:r>
            <a:br>
              <a:rPr lang="pl-PL" sz="1200" dirty="0" smtClean="0"/>
            </a:br>
            <a:endParaRPr lang="pl-PL" sz="1200" dirty="0" smtClean="0"/>
          </a:p>
          <a:p>
            <a:pPr>
              <a:buFont typeface="Arial" pitchFamily="34" charset="0"/>
              <a:buChar char="•"/>
            </a:pPr>
            <a:r>
              <a:rPr lang="pl-PL" sz="1200" dirty="0" smtClean="0"/>
              <a:t>  wydatku między </a:t>
            </a:r>
            <a:r>
              <a:rPr lang="pl-PL" sz="1200" b="1" dirty="0" smtClean="0"/>
              <a:t>700 – 1800 zł</a:t>
            </a:r>
            <a:r>
              <a:rPr lang="pl-PL" sz="1200" dirty="0" smtClean="0"/>
              <a:t> na każde </a:t>
            </a:r>
            <a:r>
              <a:rPr lang="pl-PL" sz="1200" b="1" dirty="0" smtClean="0"/>
              <a:t>gosp. domowe</a:t>
            </a:r>
            <a:r>
              <a:rPr lang="pl-PL" sz="1200" dirty="0" smtClean="0"/>
              <a:t> w Polsce</a:t>
            </a:r>
          </a:p>
          <a:p>
            <a:pPr>
              <a:buFont typeface="Arial" pitchFamily="34" charset="0"/>
              <a:buChar char="•"/>
            </a:pPr>
            <a:endParaRPr lang="pl-PL" sz="1200" b="1" dirty="0" smtClean="0"/>
          </a:p>
        </p:txBody>
      </p:sp>
      <p:pic>
        <p:nvPicPr>
          <p:cNvPr id="50" name="clipart_buildings_office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961042" y="2997493"/>
            <a:ext cx="897806" cy="476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clipart_heads_doctorhead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154114" y="3535680"/>
            <a:ext cx="408197" cy="512967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</p:pic>
      <p:sp>
        <p:nvSpPr>
          <p:cNvPr id="56" name="ColumnHeader"/>
          <p:cNvSpPr>
            <a:spLocks noChangeArrowheads="1"/>
          </p:cNvSpPr>
          <p:nvPr/>
        </p:nvSpPr>
        <p:spPr bwMode="gray">
          <a:xfrm>
            <a:off x="5971675" y="1549460"/>
            <a:ext cx="3331120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lvl="0" algn="ctr"/>
            <a:r>
              <a:rPr lang="pl-PL" sz="1200" b="1" dirty="0" smtClean="0">
                <a:solidFill>
                  <a:srgbClr val="000000"/>
                </a:solidFill>
              </a:rPr>
              <a:t>Koszty te oznaczają równowartość</a:t>
            </a:r>
            <a:r>
              <a:rPr lang="pl-PL" sz="1200" b="1" baseline="30000" dirty="0" smtClean="0">
                <a:solidFill>
                  <a:srgbClr val="000000"/>
                </a:solidFill>
              </a:rPr>
              <a:t>2</a:t>
            </a:r>
            <a:r>
              <a:rPr lang="pl-PL" sz="1200" b="1" dirty="0" smtClean="0">
                <a:solidFill>
                  <a:srgbClr val="000000"/>
                </a:solidFill>
              </a:rPr>
              <a:t> :</a:t>
            </a:r>
          </a:p>
        </p:txBody>
      </p:sp>
      <p:pic>
        <p:nvPicPr>
          <p:cNvPr id="57" name="clipart_people_femalechild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276410" y="2114848"/>
            <a:ext cx="266983" cy="7200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</p:pic>
      <p:pic>
        <p:nvPicPr>
          <p:cNvPr id="87045" name="Picture 5" descr="C:\Users\Sewerski Maciej\Desktop\304231415306662981514.png"/>
          <p:cNvPicPr>
            <a:picLocks noChangeAspect="1" noChangeArrowheads="1"/>
          </p:cNvPicPr>
          <p:nvPr/>
        </p:nvPicPr>
        <p:blipFill>
          <a:blip r:embed="rId21" cstate="print">
            <a:lum bright="50000"/>
          </a:blip>
          <a:srcRect/>
          <a:stretch>
            <a:fillRect/>
          </a:stretch>
        </p:blipFill>
        <p:spPr bwMode="auto">
          <a:xfrm>
            <a:off x="6104305" y="4263837"/>
            <a:ext cx="612000" cy="612000"/>
          </a:xfrm>
          <a:prstGeom prst="rect">
            <a:avLst/>
          </a:prstGeom>
          <a:noFill/>
        </p:spPr>
      </p:pic>
      <p:pic>
        <p:nvPicPr>
          <p:cNvPr id="58" name="clipart_buildings_house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095500" y="5043489"/>
            <a:ext cx="648000" cy="448222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</p:pic>
      <p:sp>
        <p:nvSpPr>
          <p:cNvPr id="20" name="Callout"/>
          <p:cNvSpPr>
            <a:spLocks noChangeArrowheads="1"/>
          </p:cNvSpPr>
          <p:nvPr/>
        </p:nvSpPr>
        <p:spPr bwMode="gray">
          <a:xfrm>
            <a:off x="1066800" y="2808638"/>
            <a:ext cx="1752618" cy="548640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200" dirty="0" smtClean="0"/>
              <a:t>Brak realnych źródeł finansowania straty takich rozmiarów</a:t>
            </a:r>
            <a:endParaRPr lang="pl-PL" sz="1200" dirty="0"/>
          </a:p>
        </p:txBody>
      </p:sp>
      <p:cxnSp>
        <p:nvCxnSpPr>
          <p:cNvPr id="21" name="AutoShape 3"/>
          <p:cNvCxnSpPr>
            <a:cxnSpLocks noChangeShapeType="1"/>
            <a:stCxn id="20" idx="2"/>
          </p:cNvCxnSpPr>
          <p:nvPr/>
        </p:nvCxnSpPr>
        <p:spPr bwMode="gray">
          <a:xfrm>
            <a:off x="1943109" y="3357278"/>
            <a:ext cx="592128" cy="464706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1999"/>
            <a:ext cx="8178730" cy="831600"/>
          </a:xfrm>
          <a:noFill/>
          <a:effectLst/>
        </p:spPr>
        <p:txBody>
          <a:bodyPr wrap="square"/>
          <a:lstStyle/>
          <a:p>
            <a:pPr lvl="0"/>
            <a:r>
              <a:rPr lang="" smtClean="0">
                <a:solidFill>
                  <a:srgbClr val="000000"/>
                </a:solidFill>
                <a:latin typeface="Arial"/>
              </a:rPr>
              <a:t>KW </a:t>
            </a:r>
            <a:r>
              <a:rPr lang="pl-PL" dirty="0" smtClean="0">
                <a:solidFill>
                  <a:srgbClr val="000000"/>
                </a:solidFill>
                <a:latin typeface="Arial"/>
              </a:rPr>
              <a:t>musi zostać niezwłocznie zrestrukturyzowana</a:t>
            </a:r>
            <a:r>
              <a:rPr lang="" smtClean="0">
                <a:solidFill>
                  <a:srgbClr val="000000"/>
                </a:solidFill>
                <a:latin typeface="Arial"/>
              </a:rPr>
              <a:t/>
            </a:r>
            <a:br>
              <a:rPr lang="" smtClean="0">
                <a:solidFill>
                  <a:srgbClr val="000000"/>
                </a:solidFill>
                <a:latin typeface="Arial"/>
              </a:rPr>
            </a:br>
            <a:r>
              <a:rPr lang="" sz="1600" b="0" smtClean="0">
                <a:solidFill>
                  <a:srgbClr val="000000"/>
                </a:solidFill>
                <a:latin typeface="Arial"/>
              </a:rPr>
              <a:t>Przesłanki planu naprawczego </a:t>
            </a:r>
            <a:r>
              <a:rPr lang="pl-PL" sz="1600" b="0" dirty="0" smtClean="0">
                <a:solidFill>
                  <a:srgbClr val="000000"/>
                </a:solidFill>
                <a:latin typeface="Arial"/>
              </a:rPr>
              <a:t>K</a:t>
            </a:r>
            <a:r>
              <a:rPr lang="" sz="1600" b="0" smtClean="0">
                <a:solidFill>
                  <a:srgbClr val="000000"/>
                </a:solidFill>
                <a:latin typeface="Arial"/>
              </a:rPr>
              <a:t>ompani </a:t>
            </a:r>
            <a:r>
              <a:rPr lang="pl-PL" sz="1600" b="0" dirty="0" smtClean="0">
                <a:solidFill>
                  <a:srgbClr val="000000"/>
                </a:solidFill>
                <a:latin typeface="Arial"/>
              </a:rPr>
              <a:t>W</a:t>
            </a:r>
            <a:r>
              <a:rPr lang="" sz="1600" b="0" smtClean="0">
                <a:solidFill>
                  <a:srgbClr val="000000"/>
                </a:solidFill>
                <a:latin typeface="Arial"/>
              </a:rPr>
              <a:t>ęglowej</a:t>
            </a:r>
            <a:endParaRPr lang="" sz="16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pl-PL" sz="1400" dirty="0" smtClean="0"/>
              <a:t>Ze względu na sytuację rynkową i strukturę kosztów Kompanii Węglowej grozi całkowita utrata płynności do końca stycznia 2015 roku.</a:t>
            </a:r>
          </a:p>
          <a:p>
            <a:endParaRPr lang="pl-PL" sz="1400" dirty="0" smtClean="0"/>
          </a:p>
          <a:p>
            <a:r>
              <a:rPr lang="pl-PL" sz="1400" dirty="0" smtClean="0"/>
              <a:t>Kompania Węglowa w ostatnim okresie generuje ok. 200 mln strat miesięcznie na działalności operacyjnej i traci na każdej tonie wydobytego węgla 42 zł, a za listopad strata ta wyniosła już 66 zł. Straty na sprzedaży węgla w Kompanii Węglowej w ciągu 11 miesięcy wynosiły 1 mld 140 mln zł. </a:t>
            </a:r>
          </a:p>
          <a:p>
            <a:endParaRPr lang="pl-PL" sz="1400" dirty="0" smtClean="0"/>
          </a:p>
          <a:p>
            <a:r>
              <a:rPr lang="pl-PL" sz="1400" dirty="0" smtClean="0"/>
              <a:t>Saldo zobowiązań spółki na koniec listopada 2014 wyniosło ok. 4,2 mld zł.</a:t>
            </a:r>
          </a:p>
          <a:p>
            <a:endParaRPr lang="pl-PL" sz="1400" dirty="0" smtClean="0"/>
          </a:p>
          <a:p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W obecnym kształcie spółka nie jest w stanie funkcjonować, ze względu na obciążenie aktywami nierentownymi i </a:t>
            </a:r>
            <a:r>
              <a:rPr lang="pl-PL" sz="1400" dirty="0" err="1" smtClean="0"/>
              <a:t>nieperspektywicznymi</a:t>
            </a:r>
            <a:r>
              <a:rPr lang="pl-PL" sz="1400" dirty="0" smtClean="0"/>
              <a:t> – 4 najgorszych kopalni generuje 80% straty gotówkowej.</a:t>
            </a:r>
          </a:p>
          <a:p>
            <a:endParaRPr lang="pl-PL" sz="1400" dirty="0" smtClean="0"/>
          </a:p>
          <a:p>
            <a:r>
              <a:rPr lang="pl-PL" sz="1400" dirty="0" smtClean="0"/>
              <a:t>Samo przekazanie do likwidacji części kopalń nie poprawi sytuacji – luka płynnościowa do połowy lutego przekroczy 500 mln zł, a do końca </a:t>
            </a:r>
            <a:r>
              <a:rPr lang="pl-PL" sz="1400" dirty="0" err="1" smtClean="0"/>
              <a:t>maja</a:t>
            </a:r>
            <a:r>
              <a:rPr lang="pl-PL" sz="1400" dirty="0" smtClean="0"/>
              <a:t> sięgnie 950 mln zł. Wymagane są działania naprawcze oraz dokapitalizowanie pozostałych aktywów KW.</a:t>
            </a:r>
          </a:p>
          <a:p>
            <a:endParaRPr lang="pl-PL" sz="1400" dirty="0" smtClean="0"/>
          </a:p>
          <a:p>
            <a:r>
              <a:rPr lang="pl-PL" sz="1400" dirty="0" smtClean="0"/>
              <a:t>Wyczerpały się dostępne ekonomicznie i prawnie możliwości dofinansowania działalności </a:t>
            </a:r>
            <a:r>
              <a:rPr lang="pl-PL" sz="1400" dirty="0" err="1" smtClean="0"/>
              <a:t>KW</a:t>
            </a:r>
            <a:r>
              <a:rPr lang="pl-PL" sz="1400" dirty="0" smtClean="0"/>
              <a:t> – zaniechanie restrukturyzacji doprowadzi do procesu upadłości w ciągu 1 miesiąca.</a:t>
            </a: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8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000" dirty="0" smtClean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62000"/>
            <a:ext cx="8178801" cy="831600"/>
          </a:xfrm>
        </p:spPr>
        <p:txBody>
          <a:bodyPr/>
          <a:lstStyle/>
          <a:p>
            <a:r>
              <a:rPr lang="pl-PL" dirty="0" smtClean="0"/>
              <a:t>Jednakowe podejście do wszystkich aktywów </a:t>
            </a:r>
            <a:r>
              <a:rPr lang="pl-PL" dirty="0" err="1" smtClean="0"/>
              <a:t>KW</a:t>
            </a:r>
            <a:r>
              <a:rPr lang="pl-PL" dirty="0" smtClean="0"/>
              <a:t> pogorszyło wskaźniki nawet rentownych kopalń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23044" y="1319308"/>
          <a:ext cx="6963249" cy="4921474"/>
        </p:xfrm>
        <a:graphic>
          <a:graphicData uri="http://schemas.openxmlformats.org/drawingml/2006/table">
            <a:tbl>
              <a:tblPr/>
              <a:tblGrid>
                <a:gridCol w="1364506"/>
                <a:gridCol w="122055"/>
                <a:gridCol w="706180"/>
                <a:gridCol w="680024"/>
                <a:gridCol w="732334"/>
                <a:gridCol w="467966"/>
                <a:gridCol w="722546"/>
                <a:gridCol w="722546"/>
                <a:gridCol w="722546"/>
                <a:gridCol w="722546"/>
              </a:tblGrid>
              <a:tr h="1680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2011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2014</a:t>
                      </a:r>
                      <a:r>
                        <a:rPr lang="en-US" sz="1100" b="1" i="0" u="none" strike="noStrike" baseline="300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584">
                <a:tc rowSpan="3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Wielkość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wydoby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cia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EBIT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CAPEX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na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/>
                      </a:r>
                      <a:b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tonę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Wielkość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wydobycia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EBIT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Wynik na GJ</a:t>
                      </a:r>
                      <a:r>
                        <a:rPr lang="pl-PL" sz="1100" b="1" i="0" u="none" strike="noStrike" baseline="300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  <a:r>
                        <a:rPr lang="pl-PL" sz="1100" b="1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endParaRPr lang="en-US" sz="1100" b="1" i="0" u="none" strike="noStrike" baseline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CAPEX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na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1 tonę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</a:tr>
              <a:tr h="168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[tys. ton] 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[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mln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PLN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]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[PLN/t] 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[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tys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. ton] 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[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mln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PLN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]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[</a:t>
                      </a:r>
                      <a:r>
                        <a:rPr lang="pl-PL" sz="11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PLN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/</a:t>
                      </a:r>
                      <a:r>
                        <a:rPr lang="pl-PL" sz="11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GJ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100" b="1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PLN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/t]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</a:tr>
              <a:tr h="168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4447" marR="4447" marT="44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EE5"/>
                    </a:solidFill>
                  </a:tcPr>
                </a:tc>
              </a:tr>
              <a:tr h="1730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KWK Marcel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2 652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278,1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2 760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165,2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2,43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1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KWK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Piast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4 410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194,4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3 700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1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KWK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Ziemowit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4 339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3 758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1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KWK Chwałowice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2 369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2 049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-11,1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en-US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0,</a:t>
                      </a:r>
                      <a:r>
                        <a:rPr lang="pl-PL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9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KWK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Bol.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Śmiały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1 756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123,7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1 399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-32,6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en-US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1</a:t>
                      </a:r>
                      <a:r>
                        <a:rPr lang="pl-PL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,15</a:t>
                      </a:r>
                      <a:endParaRPr lang="en-US" sz="1100" b="0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KWK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Rydułt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 Anna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2 384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-87,5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en-US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1,</a:t>
                      </a:r>
                      <a:r>
                        <a:rPr lang="pl-PL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71</a:t>
                      </a:r>
                      <a:endParaRPr lang="en-US" sz="1100" b="0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KWK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Jankowice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2 771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2 293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-110,6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pl-PL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2,03</a:t>
                      </a:r>
                      <a:endParaRPr lang="en-US" sz="1100" b="0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66,1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KWK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Bielszowice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1 864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-63,2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2 059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-113,5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pl-PL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2,30</a:t>
                      </a:r>
                      <a:endParaRPr lang="en-US" sz="1100" b="0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7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KWK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Halemba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1 916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-115,3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2 029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-110,3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pl-PL" sz="1100" b="0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2,45</a:t>
                      </a:r>
                      <a:endParaRPr lang="en-US" sz="1100" b="0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7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KWK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Bobrek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-Centrum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-5,3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1 793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-136,1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en-US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3,</a:t>
                      </a:r>
                      <a:r>
                        <a:rPr lang="pl-PL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15</a:t>
                      </a:r>
                      <a:endParaRPr lang="en-US" sz="1100" b="1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KWK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Pokój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1 262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-18,5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-97,4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pl-PL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3,31</a:t>
                      </a:r>
                      <a:endParaRPr lang="en-US" sz="1100" b="1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0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KWK Piekary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1 472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-139,1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-98,3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pl-PL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6,87</a:t>
                      </a:r>
                      <a:endParaRPr lang="en-US" sz="1100" b="1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5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KWK Sośnica-Mak.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3 456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-116,9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-357,8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en-US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8,</a:t>
                      </a:r>
                      <a:r>
                        <a:rPr lang="pl-PL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86</a:t>
                      </a:r>
                      <a:endParaRPr lang="en-US" sz="1100" b="1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KWK Brzeszcze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1 910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C41300"/>
                          </a:solidFill>
                          <a:latin typeface="Arial"/>
                        </a:rPr>
                        <a:t>-63,5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-229,6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</a:t>
                      </a:r>
                      <a:r>
                        <a:rPr lang="en-US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1</a:t>
                      </a:r>
                      <a:r>
                        <a:rPr lang="pl-PL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4,23</a:t>
                      </a:r>
                      <a:endParaRPr lang="en-US" sz="1100" b="1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Kompania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Węglowa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34 705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422,2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24,7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 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764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C41300"/>
                          </a:solidFill>
                          <a:latin typeface="Arial"/>
                        </a:rPr>
                        <a:t>-1 </a:t>
                      </a:r>
                      <a:r>
                        <a:rPr lang="en-US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1</a:t>
                      </a:r>
                      <a:r>
                        <a:rPr lang="pl-PL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15</a:t>
                      </a:r>
                      <a:r>
                        <a:rPr lang="en-US" sz="1100" b="1" i="0" u="none" strike="noStrike" dirty="0" smtClean="0">
                          <a:solidFill>
                            <a:srgbClr val="C41300"/>
                          </a:solidFill>
                          <a:latin typeface="Arial"/>
                        </a:rPr>
                        <a:t>,7</a:t>
                      </a:r>
                      <a:endParaRPr lang="en-US" sz="1100" b="1" i="0" u="none" strike="noStrike" dirty="0">
                        <a:solidFill>
                          <a:srgbClr val="C413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rgbClr val="C41300"/>
                          </a:solidFill>
                          <a:latin typeface="+mj-lt"/>
                        </a:rPr>
                        <a:t>-1,77</a:t>
                      </a:r>
                      <a:endParaRPr lang="en-US" sz="1100" b="1" i="0" u="none" strike="noStrike" dirty="0">
                        <a:solidFill>
                          <a:srgbClr val="C413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,</a:t>
                      </a:r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4447" marR="4447" marT="44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5" name="Callout"/>
          <p:cNvSpPr>
            <a:spLocks noChangeArrowheads="1"/>
          </p:cNvSpPr>
          <p:nvPr/>
        </p:nvSpPr>
        <p:spPr bwMode="gray">
          <a:xfrm>
            <a:off x="7783236" y="2492273"/>
            <a:ext cx="1876332" cy="548640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100" dirty="0" smtClean="0"/>
              <a:t>"Solidarne" ograniczanie wydobycia i brak rozwoju</a:t>
            </a:r>
            <a:endParaRPr lang="pl-PL" sz="1100" dirty="0"/>
          </a:p>
        </p:txBody>
      </p:sp>
      <p:sp>
        <p:nvSpPr>
          <p:cNvPr id="17" name="Callout"/>
          <p:cNvSpPr>
            <a:spLocks noChangeArrowheads="1"/>
          </p:cNvSpPr>
          <p:nvPr/>
        </p:nvSpPr>
        <p:spPr bwMode="gray">
          <a:xfrm>
            <a:off x="7783236" y="1803386"/>
            <a:ext cx="1876332" cy="548640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100" dirty="0" smtClean="0"/>
              <a:t>Gwałtowne obniżenie nakładów inwestycyjnych</a:t>
            </a:r>
            <a:endParaRPr lang="pl-PL" sz="1100" dirty="0"/>
          </a:p>
        </p:txBody>
      </p:sp>
      <p:sp>
        <p:nvSpPr>
          <p:cNvPr id="19" name="Callout"/>
          <p:cNvSpPr>
            <a:spLocks noChangeArrowheads="1"/>
          </p:cNvSpPr>
          <p:nvPr/>
        </p:nvSpPr>
        <p:spPr bwMode="gray">
          <a:xfrm>
            <a:off x="7783236" y="3181160"/>
            <a:ext cx="1876332" cy="548640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100" dirty="0" smtClean="0"/>
              <a:t>Brak zezwoleń i decyzji administracyjno środowiskowych</a:t>
            </a:r>
            <a:endParaRPr lang="pl-PL" sz="1100" dirty="0"/>
          </a:p>
        </p:txBody>
      </p:sp>
      <p:sp>
        <p:nvSpPr>
          <p:cNvPr id="30" name="Footnote"/>
          <p:cNvSpPr>
            <a:spLocks noChangeArrowheads="1"/>
          </p:cNvSpPr>
          <p:nvPr/>
        </p:nvSpPr>
        <p:spPr bwMode="gray">
          <a:xfrm>
            <a:off x="457200" y="6256187"/>
            <a:ext cx="8991600" cy="33020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pl-PL" sz="800" dirty="0" smtClean="0"/>
              <a:t>1. Planowane wykonanie roczne na bazie danych z XII.2014  2. Wynik na sprzedaży węgla wg cen za okres I-XI</a:t>
            </a:r>
          </a:p>
          <a:p>
            <a:pPr>
              <a:lnSpc>
                <a:spcPct val="90000"/>
              </a:lnSpc>
            </a:pPr>
            <a:r>
              <a:rPr lang="pl-PL" sz="800" dirty="0" smtClean="0"/>
              <a:t>Źródło: Materiały i analizy spółki</a:t>
            </a:r>
            <a:endParaRPr lang="pl-PL" sz="800" dirty="0"/>
          </a:p>
        </p:txBody>
      </p:sp>
      <p:sp>
        <p:nvSpPr>
          <p:cNvPr id="22" name="FlowTriangle"/>
          <p:cNvSpPr>
            <a:spLocks noChangeArrowheads="1"/>
          </p:cNvSpPr>
          <p:nvPr/>
        </p:nvSpPr>
        <p:spPr bwMode="gray">
          <a:xfrm rot="16200000" flipH="1">
            <a:off x="5908128" y="3852003"/>
            <a:ext cx="3335899" cy="193977"/>
          </a:xfrm>
          <a:prstGeom prst="triangle">
            <a:avLst>
              <a:gd name="adj" fmla="val 50000"/>
            </a:avLst>
          </a:prstGeom>
          <a:solidFill>
            <a:srgbClr val="CAE2AA"/>
          </a:solidFill>
          <a:ln w="9525" algn="ctr">
            <a:solidFill>
              <a:srgbClr val="CAE2AA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pl-PL" sz="1400" b="1">
              <a:solidFill>
                <a:srgbClr val="000000"/>
              </a:solidFill>
            </a:endParaRPr>
          </a:p>
        </p:txBody>
      </p:sp>
      <p:sp>
        <p:nvSpPr>
          <p:cNvPr id="16" name="Callout"/>
          <p:cNvSpPr>
            <a:spLocks noChangeArrowheads="1"/>
          </p:cNvSpPr>
          <p:nvPr/>
        </p:nvSpPr>
        <p:spPr bwMode="gray">
          <a:xfrm>
            <a:off x="7783236" y="3870047"/>
            <a:ext cx="1876332" cy="1384575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100" dirty="0" smtClean="0"/>
              <a:t>W 4 najmniej rentownych  kopalń pod względem wyniku na GJ  (Brzeszcze, </a:t>
            </a:r>
            <a:r>
              <a:rPr lang="pl-PL" sz="1100" dirty="0" err="1" smtClean="0"/>
              <a:t>Sośnica-Makoszowy</a:t>
            </a:r>
            <a:r>
              <a:rPr lang="pl-PL" sz="1100" dirty="0" smtClean="0"/>
              <a:t>, Pokój, Bobrek-Centrum) zainwestowano w ciągu ostatnich 3 lat kwotę ~700 mln zł. </a:t>
            </a:r>
          </a:p>
        </p:txBody>
      </p:sp>
      <p:sp>
        <p:nvSpPr>
          <p:cNvPr id="21" name="Callout"/>
          <p:cNvSpPr>
            <a:spLocks noChangeArrowheads="1"/>
          </p:cNvSpPr>
          <p:nvPr/>
        </p:nvSpPr>
        <p:spPr bwMode="gray">
          <a:xfrm>
            <a:off x="7783236" y="5394870"/>
            <a:ext cx="1876332" cy="969446"/>
          </a:xfrm>
          <a:prstGeom prst="rect">
            <a:avLst/>
          </a:prstGeom>
          <a:solidFill>
            <a:srgbClr val="D9D9D9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tIns="91440" bIns="91440" anchor="ctr"/>
          <a:lstStyle/>
          <a:p>
            <a:pPr algn="ctr"/>
            <a:r>
              <a:rPr lang="pl-PL" sz="1100" dirty="0" err="1" smtClean="0"/>
              <a:t>KW</a:t>
            </a:r>
            <a:r>
              <a:rPr lang="pl-PL" sz="1100" dirty="0" smtClean="0"/>
              <a:t> poniosła łącznie         ~4 000 mln zł. nakładów inwestycyjnych (</a:t>
            </a:r>
            <a:r>
              <a:rPr lang="pl-PL" sz="1100" dirty="0" err="1" smtClean="0"/>
              <a:t>CAPEX</a:t>
            </a:r>
            <a:r>
              <a:rPr lang="pl-PL" sz="1100" dirty="0" smtClean="0"/>
              <a:t>) na 14 kopalni w latach 2011-2014</a:t>
            </a:r>
            <a:endParaRPr lang="pl-PL" sz="1100" dirty="0"/>
          </a:p>
        </p:txBody>
      </p:sp>
      <p:sp>
        <p:nvSpPr>
          <p:cNvPr id="40" name="clipart_drawncirclered"/>
          <p:cNvSpPr>
            <a:spLocks/>
          </p:cNvSpPr>
          <p:nvPr/>
        </p:nvSpPr>
        <p:spPr bwMode="gray">
          <a:xfrm>
            <a:off x="5995604" y="4543425"/>
            <a:ext cx="734217" cy="1514475"/>
          </a:xfrm>
          <a:custGeom>
            <a:avLst/>
            <a:gdLst>
              <a:gd name="T0" fmla="*/ 2147483647 w 3884"/>
              <a:gd name="T1" fmla="*/ 2147483647 h 1600"/>
              <a:gd name="T2" fmla="*/ 2147483647 w 3884"/>
              <a:gd name="T3" fmla="*/ 2147483647 h 1600"/>
              <a:gd name="T4" fmla="*/ 2147483647 w 3884"/>
              <a:gd name="T5" fmla="*/ 2147483647 h 1600"/>
              <a:gd name="T6" fmla="*/ 2147483647 w 3884"/>
              <a:gd name="T7" fmla="*/ 2147483647 h 1600"/>
              <a:gd name="T8" fmla="*/ 2147483647 w 3884"/>
              <a:gd name="T9" fmla="*/ 2147483647 h 1600"/>
              <a:gd name="T10" fmla="*/ 2147483647 w 3884"/>
              <a:gd name="T11" fmla="*/ 2147483647 h 1600"/>
              <a:gd name="T12" fmla="*/ 0 w 3884"/>
              <a:gd name="T13" fmla="*/ 2147483647 h 1600"/>
              <a:gd name="T14" fmla="*/ 2147483647 w 3884"/>
              <a:gd name="T15" fmla="*/ 2147483647 h 1600"/>
              <a:gd name="T16" fmla="*/ 2147483647 w 3884"/>
              <a:gd name="T17" fmla="*/ 2147483647 h 1600"/>
              <a:gd name="T18" fmla="*/ 2147483647 w 3884"/>
              <a:gd name="T19" fmla="*/ 2147483647 h 1600"/>
              <a:gd name="T20" fmla="*/ 2147483647 w 3884"/>
              <a:gd name="T21" fmla="*/ 2147483647 h 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84"/>
              <a:gd name="T34" fmla="*/ 0 h 1600"/>
              <a:gd name="T35" fmla="*/ 3884 w 3884"/>
              <a:gd name="T36" fmla="*/ 1600 h 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84" h="1600">
                <a:moveTo>
                  <a:pt x="297" y="1346"/>
                </a:moveTo>
                <a:cubicBezTo>
                  <a:pt x="918" y="1523"/>
                  <a:pt x="1726" y="1533"/>
                  <a:pt x="2310" y="1448"/>
                </a:cubicBezTo>
                <a:cubicBezTo>
                  <a:pt x="3125" y="1334"/>
                  <a:pt x="3798" y="1192"/>
                  <a:pt x="3810" y="884"/>
                </a:cubicBezTo>
                <a:cubicBezTo>
                  <a:pt x="3822" y="576"/>
                  <a:pt x="3114" y="204"/>
                  <a:pt x="1945" y="137"/>
                </a:cubicBezTo>
                <a:cubicBezTo>
                  <a:pt x="645" y="63"/>
                  <a:pt x="74" y="564"/>
                  <a:pt x="74" y="724"/>
                </a:cubicBezTo>
                <a:cubicBezTo>
                  <a:pt x="74" y="884"/>
                  <a:pt x="394" y="1032"/>
                  <a:pt x="781" y="1072"/>
                </a:cubicBezTo>
                <a:cubicBezTo>
                  <a:pt x="280" y="1135"/>
                  <a:pt x="0" y="912"/>
                  <a:pt x="0" y="724"/>
                </a:cubicBezTo>
                <a:cubicBezTo>
                  <a:pt x="0" y="536"/>
                  <a:pt x="473" y="0"/>
                  <a:pt x="1951" y="68"/>
                </a:cubicBezTo>
                <a:cubicBezTo>
                  <a:pt x="2863" y="110"/>
                  <a:pt x="3884" y="433"/>
                  <a:pt x="3878" y="884"/>
                </a:cubicBezTo>
                <a:cubicBezTo>
                  <a:pt x="3872" y="1335"/>
                  <a:pt x="2873" y="1446"/>
                  <a:pt x="2276" y="1523"/>
                </a:cubicBezTo>
                <a:cubicBezTo>
                  <a:pt x="1679" y="1600"/>
                  <a:pt x="553" y="1580"/>
                  <a:pt x="297" y="1346"/>
                </a:cubicBez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tIns="91440" bIns="91440" anchor="ctr"/>
          <a:lstStyle/>
          <a:p>
            <a:pPr algn="ctr"/>
            <a:endParaRPr lang="pl-PL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_IDX" val="4"/>
  <p:tag name="THINKCELLPRESENTATIONDONOTDELETE" val="&lt;?xml version=&quot;1.0&quot; encoding=&quot;UTF-16&quot; standalone=&quot;yes&quot;?&gt;&#10;&lt;root reqver=&quot;21047&quot;&gt;&lt;version val=&quot;2322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 &lt;/m_chGroupingSymbol17909&gt;&lt;m_strSuffix17909&gt;%&lt;/m_strSuffix17909&gt;&lt;/m_precDefaultPercent&gt;&lt;m_precDefaultDate&gt;&lt;m_bNumberIsYear val=&quot;0&quot;/&gt;&lt;m_strFormatTime&gt;%d.%m.%Y&lt;/m_strFormatTime&gt;&lt;/m_precDefaultDate&gt;&lt;m_precDefaultYear&gt;&lt;m_bNumberIsYear val=&quot;0&quot;/&gt;&lt;m_strFormatTime&gt;%Y&lt;/m_strFormatTime&gt;&lt;/m_precDefaultYear&gt;&lt;m_precDefaultQuarter&gt;&lt;m_bNumberIsYear val=&quot;0&quot;/&gt;&lt;m_strFormatTime&gt;Q%5&lt;/m_strFormatTime&gt;&lt;/m_precDefaultQuarter&gt;&lt;m_precDefaultMonth/&gt;&lt;m_precDefaultWeek/&gt;&lt;m_precDefaultDay&gt;&lt;m_bNumberIsYear val=&quot;0&quot;/&gt;&lt;m_strFormatTime&gt;%#d&lt;/m_strFormatTime&gt;&lt;/m_precDefaultDay&gt;&lt;m_mruColor&gt;&lt;m_vecMRU length=&quot;5&quot;&gt;&lt;elem m_fUsage=&quot;4.31123208243668280000E+000&quot;&gt;&lt;m_msothmcolidx val=&quot;0&quot;/&gt;&lt;m_rgb r=&quot;9c&quot; g=&quot;c9&quot; b=&quot;60&quot;/&gt;&lt;m_ppcolschidx tagver0=&quot;23004&quot; tagname0=&quot;m_ppcolschidxUNRECOGNIZED&quot; val=&quot;0&quot;/&gt;&lt;m_nBrightness val=&quot;0&quot;/&gt;&lt;/elem&gt;&lt;elem m_fUsage=&quot;3.79460582454961020000E+000&quot;&gt;&lt;m_msothmcolidx val=&quot;0&quot;/&gt;&lt;m_rgb r=&quot;7d&quot; g=&quot;ae&quot; b=&quot;3c&quot;/&gt;&lt;m_ppcolschidx tagver0=&quot;23004&quot; tagname0=&quot;m_ppcolschidxUNRECOGNIZED&quot; val=&quot;0&quot;/&gt;&lt;m_nBrightness val=&quot;0&quot;/&gt;&lt;/elem&gt;&lt;elem m_fUsage=&quot;9.24036608313900220000E-001&quot;&gt;&lt;m_msothmcolidx val=&quot;0&quot;/&gt;&lt;m_rgb r=&quot;dd&quot; g=&quot;c0&quot; b=&quot;3c&quot;/&gt;&lt;m_ppcolschidx tagver0=&quot;23004&quot; tagname0=&quot;m_ppcolschidxUNRECOGNIZED&quot; val=&quot;0&quot;/&gt;&lt;m_nBrightness val=&quot;0&quot;/&gt;&lt;/elem&gt;&lt;elem m_fUsage=&quot;3.13810596090000170000E-001&quot;&gt;&lt;m_msothmcolidx val=&quot;0&quot;/&gt;&lt;m_rgb r=&quot;f3&quot; g=&quot;e4&quot; b=&quot;e4&quot;/&gt;&lt;m_ppcolschidx tagver0=&quot;23004&quot; tagname0=&quot;m_ppcolschidxUNRECOGNIZED&quot; val=&quot;0&quot;/&gt;&lt;m_nBrightness val=&quot;0&quot;/&gt;&lt;/elem&gt;&lt;elem m_fUsage=&quot;1.85302018885184190000E-001&quot;&gt;&lt;m_msothmcolidx val=&quot;0&quot;/&gt;&lt;m_rgb r=&quot;dc&quot; g=&quot;ec&quot; b=&quot;c6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46ALl2k0uDNyaOOTSbi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R0hrRpNb0uF_h1foYmMI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4M6Zi7xa0uXoeBGBy0He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5QdTbaBD0.ir.mPU32mP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Ma0ohDjI0iqVIrOOInMZA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VOzq2a6EmBLlCRvRKnwg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ZkB0bapUUO7ejjd3J3D6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p5f7a6lhEaxWmOSfJqknQ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wysKwXUEWxOheIJ9Q3I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EIuJ5c.wUSXoLWBEIVoLg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M0eUSsyMEWo_RsLgZ9Gm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5_DlIhVm0Si0fJ0A_PPv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HWCkSvnS0ugsclMe3v_p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MsVnhSC00.3sjJN98VNe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biZJeIW8EOJtWX9XlSV9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n_Nq8qFAUWqBDGgdWuWf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u_UlWr0V0SOBN7Iqeo6sg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a9yi_qyzke8ri6KtJ7Pm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QS_lxC_YESY.qTlXpjUX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JRkfIxXxUadhd1rezKY_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euDr7RFkWVA5o3rLtUb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sUD6OcPQkGgon8T9FlVU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MnHqahGRUetWknGY3dnS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OvFT7ZUSEiRVy6IjYdjB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_9dSoXokkGlcIphQSYaHA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5513oBBpEG.Jd4bY9XOa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yEdDYnUxke8sfAUnpvgJ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buE9MeNqkGKxL2VmaLF9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aIZeF.tsE6I5ZJvZ7Vo3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_1z8D9OkKV_1_nL5SKL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SLlmqmo5USbKzmbiqPg0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8HOg1_d_0SuzPoYD7ihvQ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sE448AfakeoU_stq_O6T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mgDIVgtk2QuG3mJ44xGA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TJd2YHtO0mH7JkDmzdvsg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oM2DUTzGUSG2.M47u63Cg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LwbZGsxUiG_lqgliP3v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oTBsyrDCEC0F9bSTLoJwg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ww5p7dQqEKL2HyH21B.q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B1Jv..Wr0SCedmx8_S61w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YuZQSUmNEC1Rm1rZ6RVz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6jshdx.pkKcGvDfkf6df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sl3Q.etgkm1K7fq9K1nmQ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pddfAZst0CbIpeLnX0cVA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SjhW1Bm5E.6_iB36oZSBQ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WCIU7dwJE.X3uszNQFDI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oM2DUTzGUSG2.M47u63Cg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FeyimC6yUaAMXpFQi4eYA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lHx8UwEGkaTgsqi7o1WXQ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rampZrfyki.6AJViDMI0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M34z8xL0UiT8O2l0ia6Eg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YHTFzzQvEOyJeaqk0eeag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TMK8MyPZUaxPsTILKCCk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TKu8QfExkOqkTKDJHP0tQ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787diNI8EieCL73lRElF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wVZhLZqqUOE4ZQOpv1V0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5C2agOW0G5naWrZSG9FA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fgb4U_fDkOadG369V5EbQ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mS4bWCW9UOfbgEvz6In5g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ibxmBV0J0OruCCzOEkuZ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RlfwHb.RkWj7mcsh93Yd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usLQn1qkKY9rLRNNLDSQ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Vc7RVXpUuNr5U7oQoOt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y1IG6VNmk2I4cJO_8BliA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oxRpk4U9E2K6EDXSD0.Hg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h4.rQ81SUeirQh4pLPc7w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3Mi6COBXkqCKhnMqJcgyw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yprZyaoHk6aIbyB86w6sQ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YBv4ZP.dUWYcUOAA7ONCw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8TEPrlIx06yuqaGZy5boQ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FKJsDVI.UGr.sdAsKHdlA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90UKJlSHEGcG2DdC4aMDA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0sExKNKkyaqO9WtjIQqQ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NdlnRcp00K0RGI_Twcpi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p68OZSxd0qQJzTC8m2tTw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EZrvA7o9EmYcB4lKVQPpQ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RIe0vchskOG.yxRMCdzgQ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XFN.ZK2PUO4n_HEXNlTdA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m3j8lq5QUWYyUJ7BSiXOg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uqtbrS9BEeSKrDrjOGxpA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a.kDF8St0u0wOxbu6U2i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rHaG_fmA0G3uw1aaQSvGQ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Gabdzi9keGL7XpR7Fp1g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gPPhcTiP0.mVVJvbgR2cw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6cXRB8m5Emby1usKANFsw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voMEet7EkyADbDahvEFiA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8Tr_hBKUqVze98I9HtXQ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h3bw1jVo0C06yMS1pgchw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N71b6xhY0aujZCaYhth3Q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307rviyUkagE4QTkg9vEA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vZJocVUbkesGivYH.4zCA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oI0lzS34EKSeB59XkNPK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SY21T2oGEC.b5TJnHOj2Q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N_Tg8FJoka1x8F1K92twA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tFx.k9OkGJqDOVo.CKxw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XchsmgMZkaot.bUNcGmXg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CAh8plJUmru8XIPSY21w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EkjqpK2K0Ol5Z6UBQ2hcg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fUIvVSmHUiF1RO0BBieEA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NARTDpAikKTQU2Q3M0zGQ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Vobp0lOh0K4m9Q9lgcAwA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nFpFiYdq0Ojl9IR813JK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jtjjv48Iki2A_d2Uq1X3A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VGgsWSDEkOI1yGfpk2rgg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RDBBCKdvEGw0jv4cY0ZkA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PIdZC_A2UymALmUX0jlqw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R8L71T.ZE6SOlUMU2AnPQ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umZ9WJcoUufu1vslmSi0A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EO9JEqYUKfXM9Sfl9qkQ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XRGRgZrsUmUvLlmzMLGLg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8.g4gil3kOO.iiga0JmsQ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p30dywu30Wp7DGKaUyFyQ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z5JT3Xk8E6xoegTpfju4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nHUREoigUW8bp1b9l5p6g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c.ctIQVYUabq3VSgTGHMQ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rNF39iPoECS9J.p7sGEoQ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q4fVnfUkidRfvjza9M8g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H3uD17KTE2SfKXfmpDafg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RMxiHuWe0e.ThTXl2SZCw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7I6N9l850OddV0.VJM_cg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cBikgHGzU2SOCHxY62pRw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WCJUJDtk02HAvK0W1C7tg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u9XS4c7vUy2dHcD4cqRg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FUYRTdk0Con5kqZBwmzg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mzayKjLXEWcoyv6Gf6VdA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gKNPLyDbUiIWr8mcj0r6g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kgb7quhtUGv57P1Mmo29A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Bhd9ce2QkqM19MniGcFUQ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MVGYbebkO3RZ6aNjSw0Q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uAH73wUc02ANI0vHlbBvw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zjt1ntweEOXyKJK6i82OA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xCtaxBgUSHbeIvYtkCZw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WSCL1Kxmk2tDaXxj6TY.g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J8b4gAT0mu458zsuZ35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a_d6MrQEEWh3rZNG33QQA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iB5T.h5iky2S1z0aFcjoA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9yP1aa5PE61FqKIQvwWSQ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YrD6mX3VEGPelBMck0X6g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FeyimC6yUaAMXpFQi4eYA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eXvMbkPkejoCrZ5CRfcw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2t1KnjFw0igDUtEZvIi_A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7bDX3WHH0yHpw7VzDzvS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2smhr4QX06PsaDiFkMWe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7azR3ZS9UWPIZ6dtP7tq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SI9u4ZF8kW2pzlHmvLRh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XyX0sZBW0egIoxvNX5vr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TSroN53F0aekNzs1qTXw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aLqZ8TAUieg5HAI0fla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OctmJHf50KH0hhTt799J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_j5bMwqoEy4mNYxdQx81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TE87WvokqHQBMJB3lv4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fhvRt6T8E202odZinq98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ZU5sZ8dBkeCO_B.pwWw3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EgQ7pC29UyDbFvvxKOKA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bB8TC.gHUmS8SsFp_TJH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y5BqQIjoUeZHQ2jVTCGh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Nwax3TLC0yWy.g1Fsh6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STYLE" val="CoverPag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YmAEidIskSGvD8a6.j2t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26oBxstX0WFGik_k77sO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FDbxZ6iDUOg4Teprn_Kx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wZrjYKHHkGTttD2F55ix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OnnbdokF0af6WgS01mMQ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b8vyo9Rr02iYPOGfXLTD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AxLOz8yckqa41Kp3IDKq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RjQyWDLkUWRsyMy5v_IA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.6uLxkmEKOvD_zH_XZt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qaxTIyFokSF1m2XKHebJ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WHWUqiFtkq7nWEcoJtiK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IDq20jSSkOAUpn1NhRPJ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9IWc.lZN0KWWriA2d9wI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1GJTM4mBUaogwPfXhFZo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L87GSsMVEiFpVKQxcD5B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.fhePYeMkajsNGyFX8C5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z7HyPtpE2cFIpjk0VOH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6vAx3Au4k60iscYcx43e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lxPspspRUSzPMNgFRo5d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Ozr_vPY90aczcuKk190g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FeyimC6yUaAMXpFQi4eY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Z.FSkWkKECsQ757nTLqw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TV0Ll3TsESRGjHJmORa2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lL70KpHok2Si5UfKJR3b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4S.JlAUUuNFjc7M9J3K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2hvgxkaJ0eitb34sX9oV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TQu3inueUe2pQ9C_cJHQ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Ue0XioVQku7kPs3LR5L5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Y4MT2R6yUm8S.UTClEsK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tOHa_.qa06AfF8f6sAHw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85xON17tEGNZrWnBET35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C5lsB7glka.R39JdqQk7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bktzyu3kmqySDccEjvc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jT5g9ceRUGEt92GYr31.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cR6WPbSUyeaMWR0EnWD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V_wMgWrT0Cl62NpvlIBv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krb95bG02q3ScBv2_RB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JEbr3_CXEiMz7TAJP36.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8lmat2Bg0OMuEgDtQ_Ox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FyP6FxYZk6OPw5VAcni4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qgFA6HEq10GZkJZ7AD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1wMVAQvskONX7IOJSmhb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8SSA07gKkWhlCEjl2Mqk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YO5HyDrA0mYtihxBRhoK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3sba3Z8Um2P8RW0Dpui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9Chi5N100KbEYgaLT74z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.96Q77ngkaMGV_5C8Oj0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H7eyczynUuVbeU1yiUj7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j72Oj4ikWjnS8D7_vwF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om15NQRGEyqiR3R323cW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9y1Vv5vgUW7BjDVQlLrc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cWY0k5r0yi.91oxOxcx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qNGN9Wbo06LriR3CQ9sW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KzmZ3cJu0SQgy3tbIBX2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G6L61v90067yi_bq2sMX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xXu4JZyZE2NNearBP8TT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QrkmDwgTUioxgdPfrV67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EQkG0lNyU2StCyeoeiiL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eNNYJDOkOt2oDEeYaNp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9a7uEslxU6lEOXxQRJ38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WvolJjXeky8TLBJFJWLO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5C_ClmwpkilB8DW7_vHn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csODnEh5EihZxN3wQ.Z6Q"/>
</p:tagLst>
</file>

<file path=ppt/theme/theme1.xml><?xml version="1.0" encoding="utf-8"?>
<a:theme xmlns:a="http://schemas.openxmlformats.org/drawingml/2006/main" name="Blank">
  <a:themeElements>
    <a:clrScheme name="Standard colors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B2B2B2"/>
      </a:accent3>
      <a:accent4>
        <a:srgbClr val="4D4D4D"/>
      </a:accent4>
      <a:accent5>
        <a:srgbClr val="D2E0E6"/>
      </a:accent5>
      <a:accent6>
        <a:srgbClr val="79A2B3"/>
      </a:accent6>
      <a:hlink>
        <a:srgbClr val="5BAD82"/>
      </a:hlink>
      <a:folHlink>
        <a:srgbClr val="8EC6A1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  <a:effectLst/>
      </a:spPr>
      <a:bodyPr tIns="90000" bIns="90000" rtlCol="0" anchor="ctr" anchorCtr="0"/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tIns="90000" bIns="90000" rtlCol="0" anchor="t">
        <a:spAutoFit/>
      </a:bodyPr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24</rca:property>
    <rca:property rca:type="SelectedPageField">f55c4d88-1f2e-4ad9-aaa8-819af4ee7ee8</rca:property>
    <rca:property rca:type="SelectedStylesField">a932ec3f-94c1-48b1-b6dc-41aaa6eb7e54</rca:property>
    <rca:property rca:type="CreatePageWithSourceDocument">True</rca:property>
    <rca:property rca:type="AllowChangeLocationConfig">True</rca:property>
    <rca:property rca:type="ConfiguredPageLocation">http://it-network.bcg.com/SiteDirectory/Sharepoint_Platform/TeamSites09/FarmDeploy/iptest</rca:property>
    <rca:property rca:type="CreateSynchronously">False</rca:property>
    <rca:property rca:type="AllowChangeProcessingConfig">True</rca:property>
    <rca:property rca:type="ConverterSpecificSettings"/>
  </rca:Converter>
</rca:RCAuthoring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62B2F57513A547879471749A2268C3" ma:contentTypeVersion="1" ma:contentTypeDescription="Create a new document." ma:contentTypeScope="" ma:versionID="187b2ccb4db15664d5e0eaca524ea8a3">
  <xsd:schema xmlns:xsd="http://www.w3.org/2001/XMLSchema" xmlns:p="http://schemas.microsoft.com/office/2006/metadata/properties" targetNamespace="http://schemas.microsoft.com/office/2006/metadata/properties" ma:root="true" ma:fieldsID="876b2bb4dfc2b028f5344ecdeae42f3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BF56AB9-1D7B-4EEB-B7B0-A85AED613A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87F45E-89F2-4F93-BA38-4E759A2983DE}">
  <ds:schemaRefs>
    <ds:schemaRef ds:uri="urn:sharePointPublishingRcaProperties"/>
  </ds:schemaRefs>
</ds:datastoreItem>
</file>

<file path=customXml/itemProps3.xml><?xml version="1.0" encoding="utf-8"?>
<ds:datastoreItem xmlns:ds="http://schemas.openxmlformats.org/officeDocument/2006/customXml" ds:itemID="{ABDB0175-C2BA-4739-B241-D8A48BED43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D2D2F14E-91D0-46BE-AF0B-03FA64177EC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3082</Words>
  <Application>Microsoft Office PowerPoint</Application>
  <PresentationFormat>Papier A4 (210x297 mm)</PresentationFormat>
  <Paragraphs>687</Paragraphs>
  <Slides>22</Slides>
  <Notes>4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22</vt:i4>
      </vt:variant>
    </vt:vector>
  </HeadingPairs>
  <TitlesOfParts>
    <vt:vector size="30" baseType="lpstr">
      <vt:lpstr>Arial Unicode MS</vt:lpstr>
      <vt:lpstr>Arial</vt:lpstr>
      <vt:lpstr>Calibri</vt:lpstr>
      <vt:lpstr>Wingdings</vt:lpstr>
      <vt:lpstr>Wingdings 3</vt:lpstr>
      <vt:lpstr>Blank</vt:lpstr>
      <vt:lpstr>think-cell Slide</vt:lpstr>
      <vt:lpstr>Chart</vt:lpstr>
      <vt:lpstr>Prezentacja programu PowerPoint</vt:lpstr>
      <vt:lpstr>Agenda</vt:lpstr>
      <vt:lpstr>Rynek węgla kamiennego w Polsce ze strukturalną nadpodażą ze względu na malejący popyt na WE</vt:lpstr>
      <vt:lpstr>Popyt na węgiel kamienny stopniowo spada głównie dzięki wzrostowi sprawności bloków oraz OZE</vt:lpstr>
      <vt:lpstr>Rekordowe ceny węgla z lat 2005-2011 znacząco spadły, ale wciąż powyżej minimów wieloletnich</vt:lpstr>
      <vt:lpstr>Polskie górnictwo nie wykorzystało okresu wysokich cen, a koszty wydobycia systematycznie rosły</vt:lpstr>
      <vt:lpstr>Utrzymywania obecnej sytuacji to 10-25 mld zł.  obciążenia dla polskiej gospodarki do 2020 roku</vt:lpstr>
      <vt:lpstr>KW musi zostać niezwłocznie zrestrukturyzowana Przesłanki planu naprawczego Kompani Węglowej</vt:lpstr>
      <vt:lpstr>Jednakowe podejście do wszystkich aktywów KW pogorszyło wskaźniki nawet rentownych kopalń</vt:lpstr>
      <vt:lpstr>Brak restrukturyzacji KW to nieodwracalne  konsekwencje ekonomiczno-społeczne</vt:lpstr>
      <vt:lpstr>Agenda</vt:lpstr>
      <vt:lpstr>Główne cele planu naprawczego aktywów  Kompanii Węglowej</vt:lpstr>
      <vt:lpstr>Zarys planu strukturyzacji aktywów Kompanii Węglowej</vt:lpstr>
      <vt:lpstr>Wydzielenia nierentownych aktywów będzie miało istotny wpływ na kluczowe wskaźniki "Nowej KW"</vt:lpstr>
      <vt:lpstr>"Nowa KW" będzie miał realne szanse na walkę konkurencyjną na rynku węgla kamiennego</vt:lpstr>
      <vt:lpstr>Dla pracowników 4 restrukturyzowanych kopalń zaplanowany kompleksowy pakiet osłonowy</vt:lpstr>
      <vt:lpstr>Realizacja pakietu osłonowego w obszarze przesunięć do ok. 6 tys. pracowników</vt:lpstr>
      <vt:lpstr>Pakiet osłonowy - założenia</vt:lpstr>
      <vt:lpstr>Zamykane złoża niewielką częścią zasobów w Polsce</vt:lpstr>
      <vt:lpstr>Podsumowanie</vt:lpstr>
      <vt:lpstr>Agenda</vt:lpstr>
      <vt:lpstr>Decyzje i proponowane działania</vt:lpstr>
    </vt:vector>
  </TitlesOfParts>
  <Company>The Boston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Kowal Angelika</dc:creator>
  <cp:lastModifiedBy>Tomasz Jędrzejczak</cp:lastModifiedBy>
  <cp:revision>362</cp:revision>
  <dcterms:created xsi:type="dcterms:W3CDTF">2014-12-23T12:41:22Z</dcterms:created>
  <dcterms:modified xsi:type="dcterms:W3CDTF">2015-01-14T19:14:55Z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20100310</vt:lpwstr>
  </property>
  <property fmtid="{D5CDD505-2E9C-101B-9397-08002B2CF9AE}" pid="3" name="Format Name">
    <vt:lpwstr>Kompania Węglowa</vt:lpwstr>
  </property>
  <property fmtid="{D5CDD505-2E9C-101B-9397-08002B2CF9AE}" pid="4" name="Template Name">
    <vt:lpwstr>A4</vt:lpwstr>
  </property>
  <property fmtid="{D5CDD505-2E9C-101B-9397-08002B2CF9AE}" pid="5" name="_NewReviewCycle">
    <vt:lpwstr/>
  </property>
</Properties>
</file>